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65" r:id="rId3"/>
    <p:sldId id="289" r:id="rId4"/>
    <p:sldId id="290" r:id="rId5"/>
    <p:sldId id="291" r:id="rId6"/>
    <p:sldId id="288" r:id="rId7"/>
    <p:sldId id="287" r:id="rId8"/>
    <p:sldId id="259" r:id="rId9"/>
    <p:sldId id="271" r:id="rId10"/>
    <p:sldId id="277" r:id="rId11"/>
    <p:sldId id="278" r:id="rId12"/>
    <p:sldId id="279" r:id="rId13"/>
    <p:sldId id="282" r:id="rId14"/>
    <p:sldId id="283" r:id="rId15"/>
    <p:sldId id="284"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y Frenkel" initials="LA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3" autoAdjust="0"/>
    <p:restoredTop sz="87886" autoAdjust="0"/>
  </p:normalViewPr>
  <p:slideViewPr>
    <p:cSldViewPr>
      <p:cViewPr varScale="1">
        <p:scale>
          <a:sx n="96" d="100"/>
          <a:sy n="96" d="100"/>
        </p:scale>
        <p:origin x="498"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464E9-D8C7-487E-8378-FB1F3E4E0FC9}"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GB"/>
        </a:p>
      </dgm:t>
    </dgm:pt>
    <dgm:pt modelId="{DCB591C8-5F90-447E-914F-BFC67DE123CD}">
      <dgm:prSet phldrT="[Text]"/>
      <dgm:spPr/>
      <dgm:t>
        <a:bodyPr/>
        <a:lstStyle/>
        <a:p>
          <a:r>
            <a:rPr lang="en-US" dirty="0" smtClean="0"/>
            <a:t>Contents  </a:t>
          </a:r>
          <a:endParaRPr lang="en-GB" dirty="0"/>
        </a:p>
      </dgm:t>
    </dgm:pt>
    <dgm:pt modelId="{FBBE0D5E-ADF4-485A-BE71-F1A9E784C912}" type="parTrans" cxnId="{F2E89C15-AD9F-4DE2-97F0-A510A3B764E9}">
      <dgm:prSet/>
      <dgm:spPr/>
      <dgm:t>
        <a:bodyPr/>
        <a:lstStyle/>
        <a:p>
          <a:endParaRPr lang="en-GB"/>
        </a:p>
      </dgm:t>
    </dgm:pt>
    <dgm:pt modelId="{FD4CB5F4-1E06-4048-8FA2-5EC2795BB645}" type="sibTrans" cxnId="{F2E89C15-AD9F-4DE2-97F0-A510A3B764E9}">
      <dgm:prSet/>
      <dgm:spPr/>
      <dgm:t>
        <a:bodyPr/>
        <a:lstStyle/>
        <a:p>
          <a:endParaRPr lang="en-GB"/>
        </a:p>
      </dgm:t>
    </dgm:pt>
    <dgm:pt modelId="{99BC6F6E-C16C-46E0-AC21-C7F927B4BA39}">
      <dgm:prSet phldrT="[Text]" custT="1"/>
      <dgm:spPr/>
      <dgm:t>
        <a:bodyPr/>
        <a:lstStyle/>
        <a:p>
          <a:r>
            <a:rPr lang="en-US" sz="2800" b="1" dirty="0" smtClean="0">
              <a:solidFill>
                <a:schemeClr val="accent4">
                  <a:lumMod val="20000"/>
                  <a:lumOff val="80000"/>
                </a:schemeClr>
              </a:solidFill>
              <a:effectLst/>
            </a:rPr>
            <a:t>Introduction and background</a:t>
          </a:r>
        </a:p>
        <a:p>
          <a:r>
            <a:rPr lang="en-US" sz="2800" b="1" dirty="0" smtClean="0">
              <a:solidFill>
                <a:schemeClr val="accent4">
                  <a:lumMod val="20000"/>
                  <a:lumOff val="80000"/>
                </a:schemeClr>
              </a:solidFill>
              <a:effectLst/>
            </a:rPr>
            <a:t>Scope</a:t>
          </a:r>
        </a:p>
        <a:p>
          <a:r>
            <a:rPr lang="en-US" sz="2800" b="1" dirty="0" smtClean="0">
              <a:solidFill>
                <a:schemeClr val="accent4">
                  <a:lumMod val="20000"/>
                  <a:lumOff val="80000"/>
                </a:schemeClr>
              </a:solidFill>
              <a:effectLst/>
            </a:rPr>
            <a:t>Process</a:t>
          </a:r>
          <a:endParaRPr lang="en-GB" sz="2800" b="1" dirty="0">
            <a:solidFill>
              <a:schemeClr val="accent4">
                <a:lumMod val="20000"/>
                <a:lumOff val="80000"/>
              </a:schemeClr>
            </a:solidFill>
            <a:effectLst/>
          </a:endParaRPr>
        </a:p>
      </dgm:t>
    </dgm:pt>
    <dgm:pt modelId="{7BAB0885-A8B6-4C00-8FFE-E0B3E0B569A2}" type="parTrans" cxnId="{62041D65-5A99-4680-A26F-55F957C55545}">
      <dgm:prSet/>
      <dgm:spPr/>
      <dgm:t>
        <a:bodyPr/>
        <a:lstStyle/>
        <a:p>
          <a:endParaRPr lang="en-GB"/>
        </a:p>
      </dgm:t>
    </dgm:pt>
    <dgm:pt modelId="{5009F5CF-6075-4BD3-8ED9-6BC4A86D1D81}" type="sibTrans" cxnId="{62041D65-5A99-4680-A26F-55F957C55545}">
      <dgm:prSet/>
      <dgm:spPr/>
      <dgm:t>
        <a:bodyPr/>
        <a:lstStyle/>
        <a:p>
          <a:endParaRPr lang="en-GB"/>
        </a:p>
      </dgm:t>
    </dgm:pt>
    <dgm:pt modelId="{3676C0B2-CF0F-4415-8061-6D53AF2DC931}">
      <dgm:prSet phldrT="[Text]" custT="1"/>
      <dgm:spPr/>
      <dgm:t>
        <a:bodyPr/>
        <a:lstStyle/>
        <a:p>
          <a:r>
            <a:rPr lang="en-US" sz="2800" b="1" dirty="0" smtClean="0">
              <a:solidFill>
                <a:schemeClr val="accent4">
                  <a:lumMod val="20000"/>
                  <a:lumOff val="80000"/>
                </a:schemeClr>
              </a:solidFill>
              <a:effectLst/>
            </a:rPr>
            <a:t>Evidence </a:t>
          </a:r>
        </a:p>
        <a:p>
          <a:r>
            <a:rPr lang="en-US" sz="2800" b="1" dirty="0" smtClean="0">
              <a:solidFill>
                <a:schemeClr val="accent4">
                  <a:lumMod val="20000"/>
                  <a:lumOff val="80000"/>
                </a:schemeClr>
              </a:solidFill>
              <a:effectLst/>
            </a:rPr>
            <a:t>Recommendation</a:t>
          </a:r>
          <a:endParaRPr lang="en-GB" sz="2800" b="1" dirty="0">
            <a:solidFill>
              <a:schemeClr val="accent4">
                <a:lumMod val="20000"/>
                <a:lumOff val="80000"/>
              </a:schemeClr>
            </a:solidFill>
            <a:effectLst/>
          </a:endParaRPr>
        </a:p>
      </dgm:t>
    </dgm:pt>
    <dgm:pt modelId="{018C6648-37D6-4F47-85FE-4D1ABE94F1C7}" type="parTrans" cxnId="{6C35DEC6-0A17-4445-B73A-E9406AD1BB84}">
      <dgm:prSet/>
      <dgm:spPr/>
      <dgm:t>
        <a:bodyPr/>
        <a:lstStyle/>
        <a:p>
          <a:endParaRPr lang="en-GB"/>
        </a:p>
      </dgm:t>
    </dgm:pt>
    <dgm:pt modelId="{8EC48783-D6A6-447A-89E3-1D8D4B704194}" type="sibTrans" cxnId="{6C35DEC6-0A17-4445-B73A-E9406AD1BB84}">
      <dgm:prSet/>
      <dgm:spPr/>
      <dgm:t>
        <a:bodyPr/>
        <a:lstStyle/>
        <a:p>
          <a:endParaRPr lang="en-GB"/>
        </a:p>
      </dgm:t>
    </dgm:pt>
    <dgm:pt modelId="{F3D392B2-5E96-479C-9D14-4FE5A041CA78}">
      <dgm:prSet phldrT="[Text]" custT="1"/>
      <dgm:spPr/>
      <dgm:t>
        <a:bodyPr/>
        <a:lstStyle/>
        <a:p>
          <a:r>
            <a:rPr lang="en-US" sz="2800" b="1" smtClean="0">
              <a:solidFill>
                <a:schemeClr val="accent4">
                  <a:lumMod val="20000"/>
                  <a:lumOff val="80000"/>
                </a:schemeClr>
              </a:solidFill>
              <a:effectLst/>
            </a:rPr>
            <a:t>Programmatic considerations</a:t>
          </a:r>
          <a:endParaRPr lang="en-GB" sz="2800" b="1" dirty="0">
            <a:solidFill>
              <a:schemeClr val="accent4">
                <a:lumMod val="20000"/>
                <a:lumOff val="80000"/>
              </a:schemeClr>
            </a:solidFill>
            <a:effectLst/>
          </a:endParaRPr>
        </a:p>
      </dgm:t>
    </dgm:pt>
    <dgm:pt modelId="{9CA8BACE-8145-4A61-AA9B-249F21976B4D}" type="parTrans" cxnId="{4F750B80-7A9B-429D-9CF9-C755B905B4D7}">
      <dgm:prSet/>
      <dgm:spPr/>
      <dgm:t>
        <a:bodyPr/>
        <a:lstStyle/>
        <a:p>
          <a:endParaRPr lang="en-GB"/>
        </a:p>
      </dgm:t>
    </dgm:pt>
    <dgm:pt modelId="{0EB026AE-81ED-4751-99D9-8040E0BD9074}" type="sibTrans" cxnId="{4F750B80-7A9B-429D-9CF9-C755B905B4D7}">
      <dgm:prSet/>
      <dgm:spPr/>
      <dgm:t>
        <a:bodyPr/>
        <a:lstStyle/>
        <a:p>
          <a:endParaRPr lang="en-GB"/>
        </a:p>
      </dgm:t>
    </dgm:pt>
    <dgm:pt modelId="{86D8ED65-1E9A-408B-A267-9BFE6A67BA69}" type="pres">
      <dgm:prSet presAssocID="{612464E9-D8C7-487E-8378-FB1F3E4E0FC9}" presName="Name0" presStyleCnt="0">
        <dgm:presLayoutVars>
          <dgm:dir/>
          <dgm:animLvl val="lvl"/>
          <dgm:resizeHandles val="exact"/>
        </dgm:presLayoutVars>
      </dgm:prSet>
      <dgm:spPr/>
      <dgm:t>
        <a:bodyPr/>
        <a:lstStyle/>
        <a:p>
          <a:endParaRPr lang="en-GB"/>
        </a:p>
      </dgm:t>
    </dgm:pt>
    <dgm:pt modelId="{414307DC-5572-44EF-9748-69EE5B0A1266}" type="pres">
      <dgm:prSet presAssocID="{DCB591C8-5F90-447E-914F-BFC67DE123CD}" presName="compositeNode" presStyleCnt="0">
        <dgm:presLayoutVars>
          <dgm:bulletEnabled val="1"/>
        </dgm:presLayoutVars>
      </dgm:prSet>
      <dgm:spPr/>
    </dgm:pt>
    <dgm:pt modelId="{DE4B0486-0B4F-4E6C-9D2A-B3E7A58B6775}" type="pres">
      <dgm:prSet presAssocID="{DCB591C8-5F90-447E-914F-BFC67DE123CD}" presName="bgRect" presStyleLbl="node1" presStyleIdx="0" presStyleCnt="1" custScaleX="85500" custScaleY="87206"/>
      <dgm:spPr/>
      <dgm:t>
        <a:bodyPr/>
        <a:lstStyle/>
        <a:p>
          <a:endParaRPr lang="en-GB"/>
        </a:p>
      </dgm:t>
    </dgm:pt>
    <dgm:pt modelId="{7010A297-E020-4131-84DF-E5606B5C1E0F}" type="pres">
      <dgm:prSet presAssocID="{DCB591C8-5F90-447E-914F-BFC67DE123CD}" presName="parentNode" presStyleLbl="node1" presStyleIdx="0" presStyleCnt="1">
        <dgm:presLayoutVars>
          <dgm:chMax val="0"/>
          <dgm:bulletEnabled val="1"/>
        </dgm:presLayoutVars>
      </dgm:prSet>
      <dgm:spPr/>
      <dgm:t>
        <a:bodyPr/>
        <a:lstStyle/>
        <a:p>
          <a:endParaRPr lang="en-GB"/>
        </a:p>
      </dgm:t>
    </dgm:pt>
    <dgm:pt modelId="{230A9ABC-E466-4B56-AB27-9AE3BFA5A282}" type="pres">
      <dgm:prSet presAssocID="{DCB591C8-5F90-447E-914F-BFC67DE123CD}" presName="childNode" presStyleLbl="node1" presStyleIdx="0" presStyleCnt="1">
        <dgm:presLayoutVars>
          <dgm:bulletEnabled val="1"/>
        </dgm:presLayoutVars>
      </dgm:prSet>
      <dgm:spPr/>
      <dgm:t>
        <a:bodyPr/>
        <a:lstStyle/>
        <a:p>
          <a:endParaRPr lang="en-GB"/>
        </a:p>
      </dgm:t>
    </dgm:pt>
  </dgm:ptLst>
  <dgm:cxnLst>
    <dgm:cxn modelId="{74CF98A8-D468-AE4D-B6AC-6B2C4F44C115}" type="presOf" srcId="{99BC6F6E-C16C-46E0-AC21-C7F927B4BA39}" destId="{230A9ABC-E466-4B56-AB27-9AE3BFA5A282}" srcOrd="0" destOrd="0" presId="urn:microsoft.com/office/officeart/2005/8/layout/hProcess7"/>
    <dgm:cxn modelId="{3D5D940B-B23D-B64F-B2B3-D0DD16F65578}" type="presOf" srcId="{DCB591C8-5F90-447E-914F-BFC67DE123CD}" destId="{7010A297-E020-4131-84DF-E5606B5C1E0F}" srcOrd="1" destOrd="0" presId="urn:microsoft.com/office/officeart/2005/8/layout/hProcess7"/>
    <dgm:cxn modelId="{5A744729-A6CA-AE40-BD4B-40B7493B20CB}" type="presOf" srcId="{DCB591C8-5F90-447E-914F-BFC67DE123CD}" destId="{DE4B0486-0B4F-4E6C-9D2A-B3E7A58B6775}" srcOrd="0" destOrd="0" presId="urn:microsoft.com/office/officeart/2005/8/layout/hProcess7"/>
    <dgm:cxn modelId="{62041D65-5A99-4680-A26F-55F957C55545}" srcId="{DCB591C8-5F90-447E-914F-BFC67DE123CD}" destId="{99BC6F6E-C16C-46E0-AC21-C7F927B4BA39}" srcOrd="0" destOrd="0" parTransId="{7BAB0885-A8B6-4C00-8FFE-E0B3E0B569A2}" sibTransId="{5009F5CF-6075-4BD3-8ED9-6BC4A86D1D81}"/>
    <dgm:cxn modelId="{78759D3D-3030-B344-AA81-2791D0959F7D}" type="presOf" srcId="{612464E9-D8C7-487E-8378-FB1F3E4E0FC9}" destId="{86D8ED65-1E9A-408B-A267-9BFE6A67BA69}" srcOrd="0" destOrd="0" presId="urn:microsoft.com/office/officeart/2005/8/layout/hProcess7"/>
    <dgm:cxn modelId="{F2E89C15-AD9F-4DE2-97F0-A510A3B764E9}" srcId="{612464E9-D8C7-487E-8378-FB1F3E4E0FC9}" destId="{DCB591C8-5F90-447E-914F-BFC67DE123CD}" srcOrd="0" destOrd="0" parTransId="{FBBE0D5E-ADF4-485A-BE71-F1A9E784C912}" sibTransId="{FD4CB5F4-1E06-4048-8FA2-5EC2795BB645}"/>
    <dgm:cxn modelId="{6C35DEC6-0A17-4445-B73A-E9406AD1BB84}" srcId="{DCB591C8-5F90-447E-914F-BFC67DE123CD}" destId="{3676C0B2-CF0F-4415-8061-6D53AF2DC931}" srcOrd="1" destOrd="0" parTransId="{018C6648-37D6-4F47-85FE-4D1ABE94F1C7}" sibTransId="{8EC48783-D6A6-447A-89E3-1D8D4B704194}"/>
    <dgm:cxn modelId="{766E4084-C66A-A94D-83BA-C22958002E30}" type="presOf" srcId="{F3D392B2-5E96-479C-9D14-4FE5A041CA78}" destId="{230A9ABC-E466-4B56-AB27-9AE3BFA5A282}" srcOrd="0" destOrd="2" presId="urn:microsoft.com/office/officeart/2005/8/layout/hProcess7"/>
    <dgm:cxn modelId="{4F750B80-7A9B-429D-9CF9-C755B905B4D7}" srcId="{DCB591C8-5F90-447E-914F-BFC67DE123CD}" destId="{F3D392B2-5E96-479C-9D14-4FE5A041CA78}" srcOrd="2" destOrd="0" parTransId="{9CA8BACE-8145-4A61-AA9B-249F21976B4D}" sibTransId="{0EB026AE-81ED-4751-99D9-8040E0BD9074}"/>
    <dgm:cxn modelId="{0EB7864A-E246-504C-A743-D4D8AEFBF372}" type="presOf" srcId="{3676C0B2-CF0F-4415-8061-6D53AF2DC931}" destId="{230A9ABC-E466-4B56-AB27-9AE3BFA5A282}" srcOrd="0" destOrd="1" presId="urn:microsoft.com/office/officeart/2005/8/layout/hProcess7"/>
    <dgm:cxn modelId="{CFE64C4C-59D2-BC4E-98FC-C8CB15EE29CA}" type="presParOf" srcId="{86D8ED65-1E9A-408B-A267-9BFE6A67BA69}" destId="{414307DC-5572-44EF-9748-69EE5B0A1266}" srcOrd="0" destOrd="0" presId="urn:microsoft.com/office/officeart/2005/8/layout/hProcess7"/>
    <dgm:cxn modelId="{A5C78B64-DAB3-7245-BA0D-AE870211A1FA}" type="presParOf" srcId="{414307DC-5572-44EF-9748-69EE5B0A1266}" destId="{DE4B0486-0B4F-4E6C-9D2A-B3E7A58B6775}" srcOrd="0" destOrd="0" presId="urn:microsoft.com/office/officeart/2005/8/layout/hProcess7"/>
    <dgm:cxn modelId="{A9D988BB-6EA2-4340-9C42-321E61D2A489}" type="presParOf" srcId="{414307DC-5572-44EF-9748-69EE5B0A1266}" destId="{7010A297-E020-4131-84DF-E5606B5C1E0F}" srcOrd="1" destOrd="0" presId="urn:microsoft.com/office/officeart/2005/8/layout/hProcess7"/>
    <dgm:cxn modelId="{058A2315-A99B-FD46-A40F-48A0B256FF40}" type="presParOf" srcId="{414307DC-5572-44EF-9748-69EE5B0A1266}" destId="{230A9ABC-E466-4B56-AB27-9AE3BFA5A28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4/16/2015</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6F7CB53-E859-463D-8EC3-D4C19F2232B6}" type="datetimeFigureOut">
              <a:rPr lang="en-US" smtClean="0"/>
              <a:t>4/16/2015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A1A01BBB-5AF4-4FF5-9B62-EF335E90DD6F}" type="slidenum">
              <a:rPr lang="en-US" smtClean="0"/>
              <a:t>‹#›</a:t>
            </a:fld>
            <a:endParaRPr lang="en-US"/>
          </a:p>
        </p:txBody>
      </p:sp>
    </p:spTree>
    <p:extLst>
      <p:ext uri="{BB962C8B-B14F-4D97-AF65-F5344CB8AC3E}">
        <p14:creationId xmlns:p14="http://schemas.microsoft.com/office/powerpoint/2010/main" val="167235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450936">
              <a:defRPr/>
            </a:pPr>
            <a:r>
              <a:rPr lang="en-US" b="0" dirty="0" smtClean="0">
                <a:solidFill>
                  <a:srgbClr val="CE7F0C"/>
                </a:solidFill>
              </a:rPr>
              <a:t>Since the</a:t>
            </a:r>
            <a:r>
              <a:rPr lang="en-US" b="0" baseline="0" dirty="0" smtClean="0">
                <a:solidFill>
                  <a:srgbClr val="CE7F0C"/>
                </a:solidFill>
              </a:rPr>
              <a:t> time of the 2007 recommendation for MC for HIV prevention, the only methods for the MC procedure that have been used are three conventional surgical methods – forceps guided, dorsal slit and sleeve resection. These methods pose challenges that were raised at the time of issuance of the 2007 recommendation, and now with several years of practical implementation of services, the method challenges have been further confirmed as issues in reaching higher coverage levels. The supply side challenges include limited health care workers who can perform the conventional surgical procedure, the time and resources required; as well as demand side factors that result in inconsistency in uptake, including aspects of the procedure that are not acceptable to men. </a:t>
            </a:r>
          </a:p>
          <a:p>
            <a:pPr marL="0" lvl="2" defTabSz="450936">
              <a:defRPr/>
            </a:pPr>
            <a:endParaRPr lang="en-US" dirty="0" smtClean="0"/>
          </a:p>
          <a:p>
            <a:r>
              <a:rPr lang="en-US" dirty="0" smtClean="0"/>
              <a:t>Diverse</a:t>
            </a:r>
            <a:r>
              <a:rPr lang="en-US" baseline="0" dirty="0" smtClean="0"/>
              <a:t> i</a:t>
            </a:r>
            <a:r>
              <a:rPr lang="en-US" dirty="0" smtClean="0"/>
              <a:t>nnovative solutions to accelerate the pace of</a:t>
            </a:r>
            <a:r>
              <a:rPr lang="en-US" baseline="0" dirty="0" smtClean="0"/>
              <a:t> scale up by addressing various challenges have been tried and many have been successful.  Regarding the</a:t>
            </a:r>
            <a:r>
              <a:rPr lang="en-US" dirty="0" smtClean="0"/>
              <a:t> </a:t>
            </a:r>
            <a:r>
              <a:rPr lang="en-US" dirty="0"/>
              <a:t>MC </a:t>
            </a:r>
            <a:r>
              <a:rPr lang="en-US" dirty="0" smtClean="0"/>
              <a:t>method,</a:t>
            </a:r>
            <a:r>
              <a:rPr lang="en-US" baseline="0" dirty="0" smtClean="0"/>
              <a:t> work began in 2008, </a:t>
            </a:r>
            <a:r>
              <a:rPr lang="en-US" dirty="0" smtClean="0"/>
              <a:t>hoping </a:t>
            </a:r>
            <a:r>
              <a:rPr lang="en-US" dirty="0"/>
              <a:t>to </a:t>
            </a:r>
            <a:r>
              <a:rPr lang="en-US" smtClean="0"/>
              <a:t>identify</a:t>
            </a:r>
            <a:r>
              <a:rPr lang="en-US" baseline="0" smtClean="0"/>
              <a:t> innovative </a:t>
            </a:r>
            <a:r>
              <a:rPr lang="en-US" smtClean="0"/>
              <a:t>adult </a:t>
            </a:r>
            <a:r>
              <a:rPr lang="en-US" dirty="0"/>
              <a:t>male circumcision </a:t>
            </a:r>
            <a:r>
              <a:rPr lang="en-US" dirty="0" smtClean="0"/>
              <a:t>methods including devices that would</a:t>
            </a:r>
            <a:r>
              <a:rPr lang="en-US" baseline="0" dirty="0" smtClean="0"/>
              <a:t> be </a:t>
            </a:r>
            <a:r>
              <a:rPr lang="en-US" dirty="0" smtClean="0"/>
              <a:t>safer</a:t>
            </a:r>
            <a:r>
              <a:rPr lang="en-US" dirty="0"/>
              <a:t>, easier and </a:t>
            </a:r>
            <a:r>
              <a:rPr lang="en-GB" dirty="0"/>
              <a:t>quicker than </a:t>
            </a:r>
            <a:r>
              <a:rPr lang="en-GB" dirty="0" smtClean="0"/>
              <a:t>the current </a:t>
            </a:r>
            <a:r>
              <a:rPr lang="en-GB" dirty="0"/>
              <a:t>methods</a:t>
            </a:r>
            <a:r>
              <a:rPr lang="en-GB" dirty="0" smtClean="0"/>
              <a:t>;  that might</a:t>
            </a:r>
            <a:r>
              <a:rPr lang="en-US" dirty="0" smtClean="0"/>
              <a:t> </a:t>
            </a:r>
            <a:r>
              <a:rPr lang="en-US" dirty="0"/>
              <a:t>facilitate more rapid </a:t>
            </a:r>
            <a:r>
              <a:rPr lang="en-US" dirty="0" smtClean="0"/>
              <a:t>healing;  that might be </a:t>
            </a:r>
            <a:r>
              <a:rPr lang="en-US" dirty="0"/>
              <a:t>used safely by health-care providers with </a:t>
            </a:r>
            <a:r>
              <a:rPr lang="en-US" dirty="0" smtClean="0"/>
              <a:t>less </a:t>
            </a:r>
            <a:r>
              <a:rPr lang="en-US" dirty="0"/>
              <a:t>training (mid-level providers); </a:t>
            </a:r>
            <a:r>
              <a:rPr lang="en-US" dirty="0" smtClean="0"/>
              <a:t>and, that might be </a:t>
            </a:r>
            <a:r>
              <a:rPr lang="en-US" dirty="0"/>
              <a:t>more </a:t>
            </a:r>
            <a:r>
              <a:rPr lang="en-US" dirty="0" smtClean="0"/>
              <a:t>cost-effective </a:t>
            </a:r>
            <a:r>
              <a:rPr lang="en-GB" dirty="0" smtClean="0"/>
              <a:t>than current surgical </a:t>
            </a:r>
            <a:r>
              <a:rPr lang="en-GB" dirty="0"/>
              <a:t>methods</a:t>
            </a:r>
            <a:r>
              <a:rPr lang="en-GB" dirty="0" smtClean="0"/>
              <a:t>. </a:t>
            </a:r>
            <a:endParaRPr lang="en-GB" dirty="0"/>
          </a:p>
          <a:p>
            <a:endParaRPr lang="en-GB" dirty="0"/>
          </a:p>
        </p:txBody>
      </p:sp>
      <p:sp>
        <p:nvSpPr>
          <p:cNvPr id="4" name="Slide Number Placeholder 3"/>
          <p:cNvSpPr>
            <a:spLocks noGrp="1"/>
          </p:cNvSpPr>
          <p:nvPr>
            <p:ph type="sldNum" sz="quarter" idx="10"/>
          </p:nvPr>
        </p:nvSpPr>
        <p:spPr/>
        <p:txBody>
          <a:bodyPr/>
          <a:lstStyle/>
          <a:p>
            <a:fld id="{B0D1D3B0-B2E6-A44B-8B16-D193143CEB78}" type="slidenum">
              <a:rPr lang="en-US" smtClean="0"/>
              <a:t>2</a:t>
            </a:fld>
            <a:endParaRPr lang="en-US"/>
          </a:p>
        </p:txBody>
      </p:sp>
    </p:spTree>
    <p:extLst>
      <p:ext uri="{BB962C8B-B14F-4D97-AF65-F5344CB8AC3E}">
        <p14:creationId xmlns:p14="http://schemas.microsoft.com/office/powerpoint/2010/main" val="423347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review of</a:t>
            </a:r>
            <a:r>
              <a:rPr lang="en-US" baseline="0" dirty="0" smtClean="0"/>
              <a:t> the device landscape a few years ago found that many devices were marketed, some shown here, but little data was available especially on use among adult males in Africa. So, the question was raised as to which one or ones of these devices could be used for adult MC for HIV prevention?  Which </a:t>
            </a:r>
            <a:r>
              <a:rPr lang="en-US" b="0" baseline="0" dirty="0" smtClean="0"/>
              <a:t>should</a:t>
            </a:r>
            <a:r>
              <a:rPr lang="en-US" b="1" baseline="0" dirty="0" smtClean="0"/>
              <a:t> </a:t>
            </a:r>
            <a:r>
              <a:rPr lang="en-US" baseline="0" dirty="0" smtClean="0"/>
              <a:t>be used in a PH programme??</a:t>
            </a:r>
          </a:p>
          <a:p>
            <a:pPr defTabSz="450936">
              <a:defRPr/>
            </a:pPr>
            <a:r>
              <a:rPr lang="en-US" baseline="0" dirty="0" smtClean="0"/>
              <a:t>More specific questions were</a:t>
            </a:r>
            <a:r>
              <a:rPr lang="en-US" dirty="0" smtClean="0"/>
              <a:t>: </a:t>
            </a:r>
          </a:p>
          <a:p>
            <a:pPr defTabSz="450936">
              <a:defRPr/>
            </a:pPr>
            <a:r>
              <a:rPr lang="en-US" dirty="0" smtClean="0"/>
              <a:t>Does the device work and  how well does it work in given the purpose is complete removal of the foreskin to reduce risk of HIV </a:t>
            </a:r>
            <a:r>
              <a:rPr lang="en-US" dirty="0" err="1" smtClean="0"/>
              <a:t>acqisition</a:t>
            </a:r>
            <a:r>
              <a:rPr lang="en-US" dirty="0" smtClean="0"/>
              <a:t>, how consistent are the results, how safe is a device method?</a:t>
            </a:r>
          </a:p>
          <a:p>
            <a:pPr defTabSz="450936">
              <a:defRPr/>
            </a:pPr>
            <a:r>
              <a:rPr lang="en-US" dirty="0" smtClean="0"/>
              <a:t>Is a device method acceptable to men… how long does the device stay on, what happens with an erection, how long is post op recovery? </a:t>
            </a:r>
          </a:p>
          <a:p>
            <a:pPr defTabSz="450936">
              <a:defRPr/>
            </a:pPr>
            <a:r>
              <a:rPr lang="en-US" dirty="0" smtClean="0"/>
              <a:t>Is it acceptable to providers, does it make the procedure simpler and requires less time?</a:t>
            </a:r>
            <a:endParaRPr lang="en-US" baseline="0" dirty="0" smtClean="0"/>
          </a:p>
          <a:p>
            <a:r>
              <a:rPr lang="en-US" dirty="0" smtClean="0"/>
              <a:t>Is it</a:t>
            </a:r>
            <a:r>
              <a:rPr lang="en-US" baseline="0" dirty="0" smtClean="0"/>
              <a:t> advantageous to public health programmes?</a:t>
            </a:r>
            <a:endParaRPr lang="en-GB" dirty="0" smtClean="0"/>
          </a:p>
          <a:p>
            <a:endParaRPr lang="en-US" baseline="0" dirty="0" smtClean="0"/>
          </a:p>
        </p:txBody>
      </p:sp>
      <p:sp>
        <p:nvSpPr>
          <p:cNvPr id="4" name="Slide Number Placeholder 3"/>
          <p:cNvSpPr>
            <a:spLocks noGrp="1"/>
          </p:cNvSpPr>
          <p:nvPr>
            <p:ph type="sldNum" sz="quarter" idx="10"/>
          </p:nvPr>
        </p:nvSpPr>
        <p:spPr/>
        <p:txBody>
          <a:bodyPr/>
          <a:lstStyle/>
          <a:p>
            <a:fld id="{B0D1D3B0-B2E6-A44B-8B16-D193143CEB78}" type="slidenum">
              <a:rPr lang="en-US" smtClean="0"/>
              <a:t>3</a:t>
            </a:fld>
            <a:endParaRPr lang="en-US"/>
          </a:p>
        </p:txBody>
      </p:sp>
    </p:spTree>
    <p:extLst>
      <p:ext uri="{BB962C8B-B14F-4D97-AF65-F5344CB8AC3E}">
        <p14:creationId xmlns:p14="http://schemas.microsoft.com/office/powerpoint/2010/main" val="102930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was asked </a:t>
            </a:r>
            <a:r>
              <a:rPr lang="en-US" dirty="0" smtClean="0"/>
              <a:t>by national programmes and partners to provide guidance to</a:t>
            </a:r>
            <a:r>
              <a:rPr lang="en-US" baseline="0" dirty="0" smtClean="0"/>
              <a:t> support </a:t>
            </a:r>
            <a:r>
              <a:rPr lang="en-US" dirty="0" smtClean="0"/>
              <a:t>decision </a:t>
            </a:r>
            <a:r>
              <a:rPr lang="en-US" dirty="0"/>
              <a:t>making about the use of </a:t>
            </a:r>
            <a:r>
              <a:rPr lang="en-US" dirty="0" smtClean="0"/>
              <a:t>devices, and a </a:t>
            </a:r>
            <a:r>
              <a:rPr lang="en-US" dirty="0"/>
              <a:t>rigorous approach was </a:t>
            </a:r>
            <a:r>
              <a:rPr lang="en-US" dirty="0" smtClean="0"/>
              <a:t>undertaken.  Describe three key points or concepts to </a:t>
            </a:r>
            <a:r>
              <a:rPr lang="en-US" baseline="0" dirty="0" smtClean="0"/>
              <a:t>help understand the guideline and recommendation.  </a:t>
            </a:r>
            <a:endParaRPr lang="en-US" dirty="0"/>
          </a:p>
          <a:p>
            <a:r>
              <a:rPr lang="en-US" dirty="0"/>
              <a:t>A </a:t>
            </a:r>
            <a:r>
              <a:rPr lang="en-US" dirty="0" smtClean="0"/>
              <a:t>Technical Advisory Group on Innovations in Male Circumcision, or the TAG,</a:t>
            </a:r>
            <a:r>
              <a:rPr lang="en-US" baseline="0" dirty="0" smtClean="0"/>
              <a:t> </a:t>
            </a:r>
            <a:r>
              <a:rPr lang="en-US" dirty="0" smtClean="0"/>
              <a:t>was created </a:t>
            </a:r>
            <a:r>
              <a:rPr lang="en-US" dirty="0"/>
              <a:t>to advise WHO </a:t>
            </a:r>
            <a:r>
              <a:rPr lang="en-US" dirty="0" smtClean="0"/>
              <a:t>on technologies on</a:t>
            </a:r>
            <a:r>
              <a:rPr lang="en-US" baseline="0" dirty="0" smtClean="0"/>
              <a:t> MC</a:t>
            </a:r>
            <a:r>
              <a:rPr lang="en-US" dirty="0" smtClean="0"/>
              <a:t> and </a:t>
            </a:r>
            <a:r>
              <a:rPr lang="en-US" dirty="0"/>
              <a:t>to review </a:t>
            </a:r>
            <a:r>
              <a:rPr lang="en-US" dirty="0" smtClean="0"/>
              <a:t>clinical research data</a:t>
            </a:r>
            <a:r>
              <a:rPr lang="en-US" dirty="0"/>
              <a:t>.  </a:t>
            </a:r>
          </a:p>
          <a:p>
            <a:r>
              <a:rPr lang="en-US" dirty="0"/>
              <a:t>Their inputs contributed to a </a:t>
            </a:r>
            <a:r>
              <a:rPr lang="en-US" i="1" dirty="0"/>
              <a:t>Framework for clinical evaluation of </a:t>
            </a:r>
            <a:r>
              <a:rPr lang="en-US" i="1" dirty="0" smtClean="0"/>
              <a:t>devices w</a:t>
            </a:r>
            <a:r>
              <a:rPr lang="en-US" dirty="0" smtClean="0"/>
              <a:t>hich </a:t>
            </a:r>
            <a:r>
              <a:rPr lang="en-US" dirty="0"/>
              <a:t>describes the clinical </a:t>
            </a:r>
            <a:r>
              <a:rPr lang="en-US" dirty="0" smtClean="0"/>
              <a:t>evaluation research pathways </a:t>
            </a:r>
            <a:r>
              <a:rPr lang="en-US" dirty="0"/>
              <a:t>required </a:t>
            </a:r>
            <a:r>
              <a:rPr lang="en-US" dirty="0" smtClean="0"/>
              <a:t>to provide sufficient</a:t>
            </a:r>
            <a:r>
              <a:rPr lang="en-US" baseline="0" dirty="0" smtClean="0"/>
              <a:t> evidence of</a:t>
            </a:r>
            <a:r>
              <a:rPr lang="en-US" dirty="0" smtClean="0"/>
              <a:t> the efficacy and </a:t>
            </a:r>
            <a:r>
              <a:rPr lang="en-US" dirty="0"/>
              <a:t>safety of </a:t>
            </a:r>
            <a:r>
              <a:rPr lang="en-US" dirty="0" smtClean="0"/>
              <a:t>a device;  </a:t>
            </a:r>
            <a:r>
              <a:rPr lang="en-US" dirty="0"/>
              <a:t>and </a:t>
            </a:r>
            <a:r>
              <a:rPr lang="en-US" dirty="0" smtClean="0"/>
              <a:t>it describes </a:t>
            </a:r>
            <a:r>
              <a:rPr lang="en-US" dirty="0"/>
              <a:t>key </a:t>
            </a:r>
            <a:r>
              <a:rPr lang="en-US" dirty="0" smtClean="0"/>
              <a:t>characteristics which should be evaluated clinically, reflecting some of</a:t>
            </a:r>
            <a:r>
              <a:rPr lang="en-US" baseline="0" dirty="0" smtClean="0"/>
              <a:t> the questions shared a moment ago. </a:t>
            </a:r>
            <a:endParaRPr lang="en-US" dirty="0"/>
          </a:p>
          <a:p>
            <a:r>
              <a:rPr lang="en-US" dirty="0" smtClean="0"/>
              <a:t>The Framework has formed </a:t>
            </a:r>
            <a:r>
              <a:rPr lang="en-US" dirty="0"/>
              <a:t>the basis for </a:t>
            </a:r>
            <a:r>
              <a:rPr lang="en-US" dirty="0" smtClean="0"/>
              <a:t>the WHO TAG  </a:t>
            </a:r>
            <a:r>
              <a:rPr lang="en-US" dirty="0"/>
              <a:t>to </a:t>
            </a:r>
            <a:r>
              <a:rPr lang="en-US" dirty="0" smtClean="0"/>
              <a:t>independently</a:t>
            </a:r>
            <a:r>
              <a:rPr lang="en-US" baseline="0" dirty="0" smtClean="0"/>
              <a:t> </a:t>
            </a:r>
            <a:r>
              <a:rPr lang="en-US" dirty="0" smtClean="0"/>
              <a:t>evaluate clinical research</a:t>
            </a:r>
            <a:r>
              <a:rPr lang="en-US" baseline="0" dirty="0" smtClean="0"/>
              <a:t> findings on</a:t>
            </a:r>
            <a:r>
              <a:rPr lang="en-US" dirty="0" smtClean="0"/>
              <a:t> specific devices.</a:t>
            </a:r>
          </a:p>
          <a:p>
            <a:endParaRPr lang="en-US" dirty="0"/>
          </a:p>
          <a:p>
            <a:endParaRPr lang="en-US" dirty="0"/>
          </a:p>
        </p:txBody>
      </p:sp>
      <p:sp>
        <p:nvSpPr>
          <p:cNvPr id="4" name="Slide Number Placeholder 3"/>
          <p:cNvSpPr>
            <a:spLocks noGrp="1"/>
          </p:cNvSpPr>
          <p:nvPr>
            <p:ph type="sldNum" sz="quarter" idx="10"/>
          </p:nvPr>
        </p:nvSpPr>
        <p:spPr/>
        <p:txBody>
          <a:bodyPr/>
          <a:lstStyle/>
          <a:p>
            <a:fld id="{B0D1D3B0-B2E6-A44B-8B16-D193143CEB78}" type="slidenum">
              <a:rPr lang="en-US" smtClean="0"/>
              <a:t>4</a:t>
            </a:fld>
            <a:endParaRPr lang="en-US"/>
          </a:p>
        </p:txBody>
      </p:sp>
    </p:spTree>
    <p:extLst>
      <p:ext uri="{BB962C8B-B14F-4D97-AF65-F5344CB8AC3E}">
        <p14:creationId xmlns:p14="http://schemas.microsoft.com/office/powerpoint/2010/main" val="191065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guideline </a:t>
            </a:r>
            <a:r>
              <a:rPr lang="en-GB" b="1" dirty="0" smtClean="0"/>
              <a:t>will provide for the first time an</a:t>
            </a:r>
            <a:r>
              <a:rPr lang="en-GB" b="1" baseline="0" dirty="0" smtClean="0"/>
              <a:t> evidence based recommendation regarding the use of devices</a:t>
            </a:r>
            <a:r>
              <a:rPr lang="en-GB" b="0" baseline="0" dirty="0" smtClean="0"/>
              <a:t> as a method of male circumcision for HIV prevention</a:t>
            </a:r>
            <a:r>
              <a:rPr lang="en-GB" dirty="0" smtClean="0"/>
              <a:t>. T</a:t>
            </a:r>
            <a:r>
              <a:rPr lang="en-US" baseline="0" dirty="0" smtClean="0"/>
              <a:t>he guideline contains a brief introduction and a background with some concepts that assist in understanding the guideline and recommendation, the scope of the guideline, the process t</a:t>
            </a:r>
            <a:r>
              <a:rPr lang="en-US" dirty="0" smtClean="0"/>
              <a:t>hat </a:t>
            </a:r>
            <a:r>
              <a:rPr lang="en-US" dirty="0"/>
              <a:t>informed </a:t>
            </a:r>
            <a:r>
              <a:rPr lang="en-US" dirty="0" smtClean="0"/>
              <a:t>its </a:t>
            </a:r>
            <a:r>
              <a:rPr lang="en-US" dirty="0"/>
              <a:t>development</a:t>
            </a:r>
            <a:r>
              <a:rPr lang="en-US" dirty="0" smtClean="0"/>
              <a:t>, the evidence retrieved and used, </a:t>
            </a:r>
            <a:r>
              <a:rPr lang="en-US" dirty="0"/>
              <a:t>the recommendation and lastly </a:t>
            </a:r>
            <a:r>
              <a:rPr lang="en-US" dirty="0" smtClean="0"/>
              <a:t>some programmatic </a:t>
            </a:r>
            <a:r>
              <a:rPr lang="en-US" dirty="0"/>
              <a:t>considerations. </a:t>
            </a:r>
            <a:r>
              <a:rPr lang="en-US" baseline="0" dirty="0" smtClean="0"/>
              <a:t> </a:t>
            </a:r>
            <a:endParaRPr lang="en-GB" dirty="0" smtClean="0"/>
          </a:p>
        </p:txBody>
      </p:sp>
      <p:sp>
        <p:nvSpPr>
          <p:cNvPr id="4" name="Slide Number Placeholder 3"/>
          <p:cNvSpPr>
            <a:spLocks noGrp="1"/>
          </p:cNvSpPr>
          <p:nvPr>
            <p:ph type="sldNum" sz="quarter" idx="10"/>
          </p:nvPr>
        </p:nvSpPr>
        <p:spPr/>
        <p:txBody>
          <a:bodyPr/>
          <a:lstStyle/>
          <a:p>
            <a:fld id="{B0D1D3B0-B2E6-A44B-8B16-D193143CEB78}" type="slidenum">
              <a:rPr lang="en-US" smtClean="0"/>
              <a:t>5</a:t>
            </a:fld>
            <a:endParaRPr lang="en-US"/>
          </a:p>
        </p:txBody>
      </p:sp>
    </p:spTree>
    <p:extLst>
      <p:ext uri="{BB962C8B-B14F-4D97-AF65-F5344CB8AC3E}">
        <p14:creationId xmlns:p14="http://schemas.microsoft.com/office/powerpoint/2010/main" val="36082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number is different from the unit cost at the routine surgery site because additional equipment and staff were added at the mixed study site, but there was no increase in the number of circumcisions conducted per day.</a:t>
            </a:r>
          </a:p>
          <a:p>
            <a:endParaRPr lang="en-US" dirty="0"/>
          </a:p>
        </p:txBody>
      </p:sp>
      <p:sp>
        <p:nvSpPr>
          <p:cNvPr id="4" name="Slide Number Placeholder 3"/>
          <p:cNvSpPr>
            <a:spLocks noGrp="1"/>
          </p:cNvSpPr>
          <p:nvPr>
            <p:ph type="sldNum" sz="quarter" idx="10"/>
          </p:nvPr>
        </p:nvSpPr>
        <p:spPr/>
        <p:txBody>
          <a:bodyPr/>
          <a:lstStyle/>
          <a:p>
            <a:fld id="{A1A01BBB-5AF4-4FF5-9B62-EF335E90DD6F}" type="slidenum">
              <a:rPr lang="en-US" smtClean="0"/>
              <a:t>9</a:t>
            </a:fld>
            <a:endParaRPr lang="en-US"/>
          </a:p>
        </p:txBody>
      </p:sp>
    </p:spTree>
    <p:extLst>
      <p:ext uri="{BB962C8B-B14F-4D97-AF65-F5344CB8AC3E}">
        <p14:creationId xmlns:p14="http://schemas.microsoft.com/office/powerpoint/2010/main" val="1556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Mixed site</a:t>
            </a:r>
          </a:p>
          <a:p>
            <a:endParaRPr lang="en-US" dirty="0"/>
          </a:p>
        </p:txBody>
      </p:sp>
      <p:sp>
        <p:nvSpPr>
          <p:cNvPr id="4" name="Slide Number Placeholder 3"/>
          <p:cNvSpPr>
            <a:spLocks noGrp="1"/>
          </p:cNvSpPr>
          <p:nvPr>
            <p:ph type="sldNum" sz="quarter" idx="10"/>
          </p:nvPr>
        </p:nvSpPr>
        <p:spPr/>
        <p:txBody>
          <a:bodyPr/>
          <a:lstStyle/>
          <a:p>
            <a:fld id="{A1A01BBB-5AF4-4FF5-9B62-EF335E90DD6F}" type="slidenum">
              <a:rPr lang="en-US" smtClean="0"/>
              <a:t>10</a:t>
            </a:fld>
            <a:endParaRPr lang="en-US"/>
          </a:p>
        </p:txBody>
      </p:sp>
    </p:spTree>
    <p:extLst>
      <p:ext uri="{BB962C8B-B14F-4D97-AF65-F5344CB8AC3E}">
        <p14:creationId xmlns:p14="http://schemas.microsoft.com/office/powerpoint/2010/main" val="299448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AE82E5-FA02-4619-B425-D74D9DF10716}" type="slidenum">
              <a:rPr lang="en-US" smtClean="0"/>
              <a:pPr/>
              <a:t>14</a:t>
            </a:fld>
            <a:endParaRPr lang="en-US"/>
          </a:p>
        </p:txBody>
      </p:sp>
    </p:spTree>
    <p:extLst>
      <p:ext uri="{BB962C8B-B14F-4D97-AF65-F5344CB8AC3E}">
        <p14:creationId xmlns:p14="http://schemas.microsoft.com/office/powerpoint/2010/main" val="92587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5" name="TextBox 4"/>
          <p:cNvSpPr txBox="1"/>
          <p:nvPr/>
        </p:nvSpPr>
        <p:spPr>
          <a:xfrm>
            <a:off x="1638300" y="2057400"/>
            <a:ext cx="5867400" cy="830997"/>
          </a:xfrm>
          <a:prstGeom prst="rect">
            <a:avLst/>
          </a:prstGeom>
          <a:noFill/>
        </p:spPr>
        <p:txBody>
          <a:bodyPr wrap="square" rtlCol="0">
            <a:spAutoFit/>
          </a:bodyPr>
          <a:lstStyle/>
          <a:p>
            <a:pPr algn="ctr"/>
            <a:r>
              <a:rPr lang="en-US" sz="4800" dirty="0" smtClean="0">
                <a:solidFill>
                  <a:schemeClr val="bg1"/>
                </a:solidFill>
                <a:latin typeface="Gill Sans MT" pitchFamily="34" charset="0"/>
              </a:rPr>
              <a:t>Thank you!</a:t>
            </a:r>
            <a:endParaRPr lang="en-US" sz="4800" dirty="0">
              <a:solidFill>
                <a:schemeClr val="bg1"/>
              </a:solidFill>
              <a:latin typeface="Gill Sans MT" pitchFamily="34" charset="0"/>
            </a:endParaRPr>
          </a:p>
        </p:txBody>
      </p:sp>
      <p:sp>
        <p:nvSpPr>
          <p:cNvPr id="6" name="TextBox 5"/>
          <p:cNvSpPr txBox="1"/>
          <p:nvPr/>
        </p:nvSpPr>
        <p:spPr>
          <a:xfrm>
            <a:off x="1733550" y="3581400"/>
            <a:ext cx="5676900" cy="2331407"/>
          </a:xfrm>
          <a:prstGeom prst="rect">
            <a:avLst/>
          </a:prstGeom>
          <a:noFill/>
        </p:spPr>
        <p:txBody>
          <a:bodyPr wrap="square" rtlCol="0">
            <a:spAutoFit/>
          </a:bodyPr>
          <a:lstStyle/>
          <a:p>
            <a:pPr algn="ctr">
              <a:spcAft>
                <a:spcPts val="1200"/>
              </a:spcAft>
            </a:pPr>
            <a:r>
              <a:rPr lang="en-US" sz="1050" b="1" dirty="0" smtClean="0">
                <a:solidFill>
                  <a:schemeClr val="bg1"/>
                </a:solidFill>
              </a:rPr>
              <a:t>This research has been supported by the President’s Emergency Plan for AIDS Relief (</a:t>
            </a:r>
            <a:r>
              <a:rPr lang="en-US" sz="1050" b="1" dirty="0" err="1" smtClean="0">
                <a:solidFill>
                  <a:schemeClr val="bg1"/>
                </a:solidFill>
              </a:rPr>
              <a:t>PEPFAR</a:t>
            </a:r>
            <a:r>
              <a:rPr lang="en-US" sz="1050" b="1" dirty="0" smtClean="0">
                <a:solidFill>
                  <a:schemeClr val="bg1"/>
                </a:solidFill>
              </a:rPr>
              <a:t>) through the U.S. Agency for International Development under the terms of the Health Policy Initiative, Costing Task Order.</a:t>
            </a:r>
          </a:p>
          <a:p>
            <a:pPr algn="ctr">
              <a:spcAft>
                <a:spcPts val="1200"/>
              </a:spcAft>
            </a:pPr>
            <a:r>
              <a:rPr lang="en-US" sz="1050" b="1" dirty="0" smtClean="0">
                <a:solidFill>
                  <a:schemeClr val="bg1"/>
                </a:solidFill>
              </a:rPr>
              <a:t>The USAID | Health Policy Initiative, Costing Task Order (TO6), is funded by the U.S. Agency for International Development under Contract No. GPO-I-00-05-00040-00, beginning July 1, 2010. The Costing Task Order is implemented by Futures Group, in collaboration with the Futures Institute and the Centre for Development and Population Activities (</a:t>
            </a:r>
            <a:r>
              <a:rPr lang="en-US" sz="1050" b="1" dirty="0" err="1" smtClean="0">
                <a:solidFill>
                  <a:schemeClr val="bg1"/>
                </a:solidFill>
              </a:rPr>
              <a:t>CEDPA</a:t>
            </a:r>
            <a:r>
              <a:rPr lang="en-US" sz="1050" b="1" dirty="0" smtClean="0">
                <a:solidFill>
                  <a:schemeClr val="bg1"/>
                </a:solidFill>
              </a:rPr>
              <a:t>).</a:t>
            </a:r>
          </a:p>
          <a:p>
            <a:pPr algn="ctr">
              <a:spcAft>
                <a:spcPts val="1200"/>
              </a:spcAft>
            </a:pPr>
            <a:r>
              <a:rPr lang="en-US" sz="1050" b="1" dirty="0" smtClean="0">
                <a:solidFill>
                  <a:schemeClr val="bg1"/>
                </a:solidFill>
              </a:rPr>
              <a:t>The information provided in this document is not official U.S. Government information and does not necessarily represent the views or positions of USAID or </a:t>
            </a:r>
            <a:r>
              <a:rPr lang="en-US" sz="1050" b="1" dirty="0" err="1" smtClean="0">
                <a:solidFill>
                  <a:schemeClr val="bg1"/>
                </a:solidFill>
              </a:rPr>
              <a:t>PEPFAR</a:t>
            </a:r>
            <a:r>
              <a:rPr lang="en-US" sz="1050" b="1" dirty="0" smtClean="0">
                <a:solidFill>
                  <a:schemeClr val="bg1"/>
                </a:solidFill>
              </a:rPr>
              <a:t>.</a:t>
            </a:r>
          </a:p>
          <a:p>
            <a:pPr algn="ctr">
              <a:spcAft>
                <a:spcPts val="600"/>
              </a:spcAft>
            </a:pPr>
            <a:endParaRPr lang="en-US" sz="1050" dirty="0">
              <a:solidFill>
                <a:schemeClr val="bg1"/>
              </a:solidFill>
            </a:endParaRPr>
          </a:p>
        </p:txBody>
      </p:sp>
    </p:spTree>
    <p:extLst>
      <p:ext uri="{BB962C8B-B14F-4D97-AF65-F5344CB8AC3E}">
        <p14:creationId xmlns:p14="http://schemas.microsoft.com/office/powerpoint/2010/main" val="3525448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368" y="1745731"/>
            <a:ext cx="8291501" cy="427376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p:nvPr>
        </p:nvSpPr>
        <p:spPr>
          <a:xfrm>
            <a:off x="1857562" y="6033199"/>
            <a:ext cx="1719930" cy="264932"/>
          </a:xfrm>
          <a:prstGeom prst="rect">
            <a:avLst/>
          </a:prstGeo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6" name="Content Placeholder 5"/>
          <p:cNvSpPr>
            <a:spLocks noGrp="1"/>
          </p:cNvSpPr>
          <p:nvPr>
            <p:ph sz="quarter" idx="11"/>
          </p:nvPr>
        </p:nvSpPr>
        <p:spPr>
          <a:xfrm>
            <a:off x="2424463" y="6614665"/>
            <a:ext cx="781910" cy="82935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36220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pPr/>
              <a:t>4/16/2015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pPr/>
              <a:t>‹#›</a:t>
            </a:fld>
            <a:endParaRPr lang="en-US" dirty="0"/>
          </a:p>
        </p:txBody>
      </p:sp>
      <p:pic>
        <p:nvPicPr>
          <p:cNvPr id="8" name="Picture 7" descr="PEPFAR Logo Color - Tagline - revised 2 copy.jpg"/>
          <p:cNvPicPr>
            <a:picLocks noChangeAspect="1"/>
          </p:cNvPicPr>
          <p:nvPr userDrawn="1"/>
        </p:nvPicPr>
        <p:blipFill>
          <a:blip r:embed="rId15" cstate="print"/>
          <a:stretch>
            <a:fillRect/>
          </a:stretch>
        </p:blipFill>
        <p:spPr>
          <a:xfrm>
            <a:off x="62630" y="75441"/>
            <a:ext cx="851770" cy="1025996"/>
          </a:xfrm>
          <a:prstGeom prst="rect">
            <a:avLst/>
          </a:prstGeom>
        </p:spPr>
      </p:pic>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6"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grpSp>
        <p:nvGrpSpPr>
          <p:cNvPr id="14" name="Group 13"/>
          <p:cNvGrpSpPr/>
          <p:nvPr userDrawn="1"/>
        </p:nvGrpSpPr>
        <p:grpSpPr>
          <a:xfrm>
            <a:off x="0" y="152401"/>
            <a:ext cx="1600200" cy="1219200"/>
            <a:chOff x="76200" y="152401"/>
            <a:chExt cx="1524000" cy="1156838"/>
          </a:xfrm>
        </p:grpSpPr>
        <p:pic>
          <p:nvPicPr>
            <p:cNvPr id="15" name="Picture 14" descr="PEPFAR-Logo-Color-Tagline-Transparent-White.gif"/>
            <p:cNvPicPr>
              <a:picLocks noChangeAspect="1"/>
            </p:cNvPicPr>
            <p:nvPr userDrawn="1"/>
          </p:nvPicPr>
          <p:blipFill>
            <a:blip r:embed="rId14" cstate="print"/>
            <a:srcRect r="69367"/>
            <a:stretch>
              <a:fillRect/>
            </a:stretch>
          </p:blipFill>
          <p:spPr>
            <a:xfrm>
              <a:off x="228600" y="152401"/>
              <a:ext cx="762000" cy="900544"/>
            </a:xfrm>
            <a:prstGeom prst="rect">
              <a:avLst/>
            </a:prstGeom>
          </p:spPr>
        </p:pic>
        <p:sp>
          <p:nvSpPr>
            <p:cNvPr id="16" name="TextBox 11"/>
            <p:cNvSpPr txBox="1"/>
            <p:nvPr userDrawn="1"/>
          </p:nvSpPr>
          <p:spPr>
            <a:xfrm>
              <a:off x="76200" y="990600"/>
              <a:ext cx="1524000" cy="318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rial" pitchFamily="34" charset="0"/>
                  <a:cs typeface="Arial" pitchFamily="34" charset="0"/>
                </a:rPr>
                <a:t>PEPFAR</a:t>
              </a:r>
              <a:endParaRPr lang="en-US" sz="1600" b="1" dirty="0">
                <a:solidFill>
                  <a:schemeClr val="bg1"/>
                </a:solidFill>
                <a:latin typeface="Arial" pitchFamily="34" charset="0"/>
                <a:cs typeface="Arial" pitchFamily="34" charset="0"/>
              </a:endParaRPr>
            </a:p>
          </p:txBody>
        </p:sp>
      </p:grpSp>
      <p:pic>
        <p:nvPicPr>
          <p:cNvPr id="17"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sp>
        <p:nvSpPr>
          <p:cNvPr id="5" name="Rectangle 6"/>
          <p:cNvSpPr txBox="1">
            <a:spLocks noChangeArrowheads="1"/>
          </p:cNvSpPr>
          <p:nvPr/>
        </p:nvSpPr>
        <p:spPr>
          <a:xfrm>
            <a:off x="715108" y="1828800"/>
            <a:ext cx="7772400" cy="1820009"/>
          </a:xfrm>
          <a:prstGeom prst="rect">
            <a:avLst/>
          </a:prstGeom>
        </p:spPr>
        <p:txBody>
          <a:bodyPr/>
          <a:lstStyle/>
          <a:p>
            <a:pPr lvl="0" algn="ctr" fontAlgn="base">
              <a:spcBef>
                <a:spcPct val="0"/>
              </a:spcBef>
              <a:spcAft>
                <a:spcPct val="0"/>
              </a:spcAft>
              <a:defRPr/>
            </a:pPr>
            <a:r>
              <a:rPr lang="en-US" sz="4800" kern="0" dirty="0">
                <a:solidFill>
                  <a:schemeClr val="bg1"/>
                </a:solidFill>
                <a:latin typeface="Calibri" pitchFamily="34" charset="0"/>
                <a:ea typeface="+mj-ea"/>
                <a:cs typeface="Calibri" pitchFamily="34" charset="0"/>
              </a:rPr>
              <a:t>Thinking Ahead: </a:t>
            </a:r>
            <a:r>
              <a:rPr lang="en-US" sz="4000" kern="0" dirty="0" smtClean="0">
                <a:solidFill>
                  <a:schemeClr val="bg1"/>
                </a:solidFill>
                <a:latin typeface="Calibri" pitchFamily="34" charset="0"/>
                <a:ea typeface="+mj-ea"/>
                <a:cs typeface="Calibri" pitchFamily="34" charset="0"/>
              </a:rPr>
              <a:t/>
            </a:r>
            <a:br>
              <a:rPr lang="en-US" sz="4000" kern="0" dirty="0" smtClean="0">
                <a:solidFill>
                  <a:schemeClr val="bg1"/>
                </a:solidFill>
                <a:latin typeface="Calibri" pitchFamily="34" charset="0"/>
                <a:ea typeface="+mj-ea"/>
                <a:cs typeface="Calibri" pitchFamily="34" charset="0"/>
              </a:rPr>
            </a:br>
            <a:r>
              <a:rPr lang="en-US" sz="3200" kern="0" dirty="0" smtClean="0">
                <a:solidFill>
                  <a:schemeClr val="bg1"/>
                </a:solidFill>
                <a:latin typeface="Calibri" pitchFamily="34" charset="0"/>
                <a:ea typeface="+mj-ea"/>
                <a:cs typeface="Calibri" pitchFamily="34" charset="0"/>
              </a:rPr>
              <a:t>Voluntary </a:t>
            </a:r>
            <a:r>
              <a:rPr lang="en-US" sz="3200" kern="0" dirty="0">
                <a:solidFill>
                  <a:schemeClr val="bg1"/>
                </a:solidFill>
                <a:latin typeface="Calibri" pitchFamily="34" charset="0"/>
                <a:ea typeface="+mj-ea"/>
                <a:cs typeface="Calibri" pitchFamily="34" charset="0"/>
              </a:rPr>
              <a:t>Medical Male Circumcision </a:t>
            </a:r>
            <a:r>
              <a:rPr lang="en-US" sz="3200" kern="0" dirty="0" smtClean="0">
                <a:solidFill>
                  <a:schemeClr val="bg1"/>
                </a:solidFill>
                <a:latin typeface="Calibri" pitchFamily="34" charset="0"/>
                <a:ea typeface="+mj-ea"/>
                <a:cs typeface="Calibri" pitchFamily="34" charset="0"/>
              </a:rPr>
              <a:t/>
            </a:r>
            <a:br>
              <a:rPr lang="en-US" sz="3200" kern="0" dirty="0" smtClean="0">
                <a:solidFill>
                  <a:schemeClr val="bg1"/>
                </a:solidFill>
                <a:latin typeface="Calibri" pitchFamily="34" charset="0"/>
                <a:ea typeface="+mj-ea"/>
                <a:cs typeface="Calibri" pitchFamily="34" charset="0"/>
              </a:rPr>
            </a:br>
            <a:r>
              <a:rPr lang="en-US" sz="3200" kern="0" dirty="0" smtClean="0">
                <a:solidFill>
                  <a:schemeClr val="bg1"/>
                </a:solidFill>
                <a:latin typeface="Calibri" pitchFamily="34" charset="0"/>
                <a:ea typeface="+mj-ea"/>
                <a:cs typeface="Calibri" pitchFamily="34" charset="0"/>
              </a:rPr>
              <a:t>Rollout </a:t>
            </a:r>
            <a:r>
              <a:rPr lang="en-US" sz="3200" kern="0" dirty="0">
                <a:solidFill>
                  <a:schemeClr val="bg1"/>
                </a:solidFill>
                <a:latin typeface="Calibri" pitchFamily="34" charset="0"/>
                <a:ea typeface="+mj-ea"/>
                <a:cs typeface="Calibri" pitchFamily="34" charset="0"/>
              </a:rPr>
              <a:t>With </a:t>
            </a:r>
            <a:r>
              <a:rPr lang="en-US" sz="3200" kern="0" dirty="0" smtClean="0">
                <a:solidFill>
                  <a:schemeClr val="bg1"/>
                </a:solidFill>
                <a:latin typeface="Calibri" pitchFamily="34" charset="0"/>
                <a:ea typeface="+mj-ea"/>
                <a:cs typeface="Calibri" pitchFamily="34" charset="0"/>
              </a:rPr>
              <a:t>Devices</a:t>
            </a:r>
          </a:p>
        </p:txBody>
      </p:sp>
      <p:pic>
        <p:nvPicPr>
          <p:cNvPr id="7" name="Picture 6" descr="PEPFAR-Logo-Color-Tagline-Transparent-White.gif"/>
          <p:cNvPicPr>
            <a:picLocks noChangeAspect="1"/>
          </p:cNvPicPr>
          <p:nvPr/>
        </p:nvPicPr>
        <p:blipFill>
          <a:blip r:embed="rId3" cstate="print"/>
          <a:stretch>
            <a:fillRect/>
          </a:stretch>
        </p:blipFill>
        <p:spPr>
          <a:xfrm>
            <a:off x="166324" y="76202"/>
            <a:ext cx="5472476" cy="1981198"/>
          </a:xfrm>
          <a:prstGeom prst="rect">
            <a:avLst/>
          </a:prstGeom>
        </p:spPr>
      </p:pic>
      <p:sp>
        <p:nvSpPr>
          <p:cNvPr id="8" name="Rectangle 7"/>
          <p:cNvSpPr/>
          <p:nvPr/>
        </p:nvSpPr>
        <p:spPr bwMode="auto">
          <a:xfrm>
            <a:off x="0" y="6022848"/>
            <a:ext cx="9144000" cy="987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2" name="Picture 11" descr="Horizontal-usaid-logo.jpg"/>
          <p:cNvPicPr>
            <a:picLocks noChangeAspect="1"/>
          </p:cNvPicPr>
          <p:nvPr/>
        </p:nvPicPr>
        <p:blipFill>
          <a:blip r:embed="rId4"/>
          <a:stretch>
            <a:fillRect/>
          </a:stretch>
        </p:blipFill>
        <p:spPr>
          <a:xfrm>
            <a:off x="0" y="6096000"/>
            <a:ext cx="2995987" cy="914400"/>
          </a:xfrm>
          <a:prstGeom prst="rect">
            <a:avLst/>
          </a:prstGeom>
        </p:spPr>
      </p:pic>
      <p:sp>
        <p:nvSpPr>
          <p:cNvPr id="15" name="Subtitle 2"/>
          <p:cNvSpPr txBox="1">
            <a:spLocks/>
          </p:cNvSpPr>
          <p:nvPr/>
        </p:nvSpPr>
        <p:spPr>
          <a:xfrm>
            <a:off x="0" y="4038600"/>
            <a:ext cx="8467727" cy="13716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nn-NO" sz="1800" kern="0" dirty="0" smtClean="0"/>
              <a:t>Emmanuel Njeuhmeli</a:t>
            </a:r>
            <a:r>
              <a:rPr lang="nn-NO" sz="1800" kern="0" dirty="0"/>
              <a:t>, MD, MPH, </a:t>
            </a:r>
            <a:r>
              <a:rPr lang="nn-NO" sz="1800" kern="0" dirty="0" smtClean="0"/>
              <a:t>MBA</a:t>
            </a:r>
          </a:p>
          <a:p>
            <a:pPr marL="0" indent="0">
              <a:spcBef>
                <a:spcPts val="0"/>
              </a:spcBef>
              <a:buNone/>
            </a:pPr>
            <a:r>
              <a:rPr lang="en-US" sz="1400" i="1" kern="0" dirty="0"/>
              <a:t>Senior Biomedical Prevention </a:t>
            </a:r>
            <a:r>
              <a:rPr lang="en-US" sz="1400" i="1" kern="0" dirty="0" smtClean="0"/>
              <a:t>Advisor and </a:t>
            </a:r>
          </a:p>
          <a:p>
            <a:pPr marL="0" indent="0">
              <a:spcBef>
                <a:spcPts val="0"/>
              </a:spcBef>
              <a:buNone/>
            </a:pPr>
            <a:r>
              <a:rPr lang="en-US" sz="1400" i="1" kern="0" dirty="0" smtClean="0"/>
              <a:t>Co-Chair </a:t>
            </a:r>
            <a:r>
              <a:rPr lang="en-US" sz="1400" i="1" kern="0" dirty="0"/>
              <a:t>PEPFAR Male Circumcision Technical Working Group</a:t>
            </a:r>
          </a:p>
          <a:p>
            <a:pPr marL="0" indent="0">
              <a:spcBef>
                <a:spcPts val="0"/>
              </a:spcBef>
              <a:buNone/>
            </a:pPr>
            <a:r>
              <a:rPr lang="en-US" sz="1600" kern="0" dirty="0"/>
              <a:t>Office of HIV/AIDS / Global Health </a:t>
            </a:r>
            <a:r>
              <a:rPr lang="en-US" sz="1600" kern="0" dirty="0" smtClean="0"/>
              <a:t>Bureau, </a:t>
            </a:r>
          </a:p>
          <a:p>
            <a:pPr marL="0" indent="0">
              <a:spcBef>
                <a:spcPts val="0"/>
              </a:spcBef>
              <a:buNone/>
            </a:pPr>
            <a:r>
              <a:rPr lang="en-US" sz="1600" kern="0" dirty="0" smtClean="0"/>
              <a:t>US </a:t>
            </a:r>
            <a:r>
              <a:rPr lang="en-US" sz="1600" kern="0" dirty="0"/>
              <a:t>Agency for International </a:t>
            </a:r>
            <a:r>
              <a:rPr lang="en-US" sz="1600" kern="0" dirty="0" smtClean="0"/>
              <a:t>Development</a:t>
            </a:r>
            <a:endParaRPr lang="nn-NO" sz="1600" kern="0" dirty="0" smtClean="0"/>
          </a:p>
        </p:txBody>
      </p:sp>
      <p:pic>
        <p:nvPicPr>
          <p:cNvPr id="17" name="Picture 16"/>
          <p:cNvPicPr>
            <a:picLocks noChangeAspect="1" noChangeArrowheads="1"/>
          </p:cNvPicPr>
          <p:nvPr/>
        </p:nvPicPr>
        <p:blipFill>
          <a:blip r:embed="rId5" cstate="print"/>
          <a:srcRect/>
          <a:stretch>
            <a:fillRect/>
          </a:stretch>
        </p:blipFill>
        <p:spPr bwMode="auto">
          <a:xfrm>
            <a:off x="7651444" y="4270248"/>
            <a:ext cx="1449388" cy="1752600"/>
          </a:xfrm>
          <a:prstGeom prst="rect">
            <a:avLst/>
          </a:prstGeom>
          <a:noFill/>
          <a:ln w="9525">
            <a:noFill/>
            <a:miter lim="800000"/>
            <a:headEnd/>
            <a:tailEnd/>
          </a:ln>
        </p:spPr>
      </p:pic>
      <p:sp>
        <p:nvSpPr>
          <p:cNvPr id="18" name="Slide Number Placeholder 5"/>
          <p:cNvSpPr txBox="1">
            <a:spLocks/>
          </p:cNvSpPr>
          <p:nvPr/>
        </p:nvSpPr>
        <p:spPr>
          <a:xfrm>
            <a:off x="2977662" y="5594352"/>
            <a:ext cx="4489938" cy="577848"/>
          </a:xfrm>
          <a:prstGeom prst="rect">
            <a:avLst/>
          </a:prstGeom>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smtClean="0">
                <a:solidFill>
                  <a:schemeClr val="bg1"/>
                </a:solidFill>
                <a:latin typeface="Calibri" pitchFamily="34" charset="0"/>
                <a:cs typeface="Calibri" pitchFamily="34" charset="0"/>
              </a:rPr>
              <a:t>AIDS 2014 – Stepping Up The Pace</a:t>
            </a:r>
            <a:endParaRPr lang="en-US" sz="20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r>
              <a:rPr lang="en-US" dirty="0"/>
              <a:t>Site Utilization Sensitivity Analysis</a:t>
            </a:r>
          </a:p>
        </p:txBody>
      </p:sp>
      <p:sp>
        <p:nvSpPr>
          <p:cNvPr id="3" name="Content Placeholder 2"/>
          <p:cNvSpPr>
            <a:spLocks noGrp="1"/>
          </p:cNvSpPr>
          <p:nvPr>
            <p:ph idx="1"/>
          </p:nvPr>
        </p:nvSpPr>
        <p:spPr>
          <a:xfrm>
            <a:off x="457200" y="5029200"/>
            <a:ext cx="8229600" cy="990600"/>
          </a:xfrm>
        </p:spPr>
        <p:txBody>
          <a:bodyPr>
            <a:normAutofit fontScale="70000" lnSpcReduction="20000"/>
          </a:bodyPr>
          <a:lstStyle/>
          <a:p>
            <a:r>
              <a:rPr lang="en-US" dirty="0"/>
              <a:t>Unit cost decreases with increased site utilization</a:t>
            </a:r>
          </a:p>
          <a:p>
            <a:r>
              <a:rPr lang="en-US" dirty="0"/>
              <a:t>At minimum site utilization the unit cost is more than double the unit cost of the theoretical maximum site </a:t>
            </a:r>
            <a:r>
              <a:rPr lang="en-US" dirty="0" smtClean="0"/>
              <a:t>utilization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7720668"/>
              </p:ext>
            </p:extLst>
          </p:nvPr>
        </p:nvGraphicFramePr>
        <p:xfrm>
          <a:off x="1828800" y="1600200"/>
          <a:ext cx="5476873" cy="3139283"/>
        </p:xfrm>
        <a:graphic>
          <a:graphicData uri="http://schemas.openxmlformats.org/drawingml/2006/table">
            <a:tbl>
              <a:tblPr/>
              <a:tblGrid>
                <a:gridCol w="3052329"/>
                <a:gridCol w="1212272"/>
                <a:gridCol w="1212272"/>
              </a:tblGrid>
              <a:tr h="448469">
                <a:tc>
                  <a:txBody>
                    <a:bodyPr/>
                    <a:lstStyle/>
                    <a:p>
                      <a:pPr algn="ctr" fontAlgn="b"/>
                      <a:r>
                        <a:rPr lang="en-US" sz="1800" b="1" i="0" u="none" strike="noStrike" dirty="0" smtClean="0">
                          <a:solidFill>
                            <a:srgbClr val="FFFFFF"/>
                          </a:solidFill>
                          <a:effectLst/>
                          <a:latin typeface="Calibri" panose="020F0502020204030204" pitchFamily="34" charset="0"/>
                        </a:rPr>
                        <a:t>Client</a:t>
                      </a:r>
                      <a:r>
                        <a:rPr lang="en-US" sz="1800" b="1" i="0" u="none" strike="noStrike" baseline="0" dirty="0" smtClean="0">
                          <a:solidFill>
                            <a:srgbClr val="FFFFFF"/>
                          </a:solidFill>
                          <a:effectLst/>
                          <a:latin typeface="Calibri" panose="020F0502020204030204" pitchFamily="34" charset="0"/>
                        </a:rPr>
                        <a:t> throughput, Harare site</a:t>
                      </a:r>
                      <a:r>
                        <a:rPr lang="en-US" sz="1800" b="1" i="0" u="none" strike="noStrike" dirty="0" smtClean="0">
                          <a:solidFill>
                            <a:srgbClr val="FFFFFF"/>
                          </a:solidFill>
                          <a:effectLst/>
                          <a:latin typeface="Calibri" panose="020F0502020204030204" pitchFamily="34" charset="0"/>
                        </a:rPr>
                        <a:t> </a:t>
                      </a:r>
                      <a:endParaRPr lang="en-US" sz="18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95B3D7"/>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noFill/>
                      <a:prstDash val="solid"/>
                      <a:round/>
                      <a:headEnd type="none" w="med" len="med"/>
                      <a:tailEnd type="none" w="med" len="med"/>
                    </a:lnB>
                    <a:solidFill>
                      <a:srgbClr val="4F81BD"/>
                    </a:solidFill>
                  </a:tcPr>
                </a:tc>
                <a:tc>
                  <a:txBody>
                    <a:bodyPr/>
                    <a:lstStyle/>
                    <a:p>
                      <a:pPr algn="ctr" fontAlgn="b"/>
                      <a:r>
                        <a:rPr lang="en-US" sz="1800" b="1" i="0" u="none" strike="noStrike" dirty="0">
                          <a:solidFill>
                            <a:srgbClr val="FFFFFF"/>
                          </a:solidFill>
                          <a:effectLst/>
                          <a:latin typeface="Calibri" panose="020F0502020204030204" pitchFamily="34" charset="0"/>
                        </a:rPr>
                        <a:t># </a:t>
                      </a:r>
                      <a:r>
                        <a:rPr lang="en-US" sz="1800" b="1" i="0" u="none" strike="noStrike" dirty="0" err="1" smtClean="0">
                          <a:solidFill>
                            <a:srgbClr val="FFFFFF"/>
                          </a:solidFill>
                          <a:effectLst/>
                          <a:latin typeface="Calibri" panose="020F0502020204030204" pitchFamily="34" charset="0"/>
                        </a:rPr>
                        <a:t>circ</a:t>
                      </a:r>
                      <a:r>
                        <a:rPr lang="en-US" sz="1800" b="1" i="0" u="none" strike="noStrike" dirty="0" smtClean="0">
                          <a:solidFill>
                            <a:srgbClr val="FFFFFF"/>
                          </a:solidFill>
                          <a:effectLst/>
                          <a:latin typeface="Calibri" panose="020F0502020204030204" pitchFamily="34" charset="0"/>
                        </a:rPr>
                        <a:t>/day</a:t>
                      </a:r>
                      <a:endParaRPr lang="en-US" sz="18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noFill/>
                      <a:prstDash val="solid"/>
                      <a:round/>
                      <a:headEnd type="none" w="med" len="med"/>
                      <a:tailEnd type="none" w="med" len="med"/>
                    </a:lnB>
                    <a:solidFill>
                      <a:srgbClr val="4F81BD"/>
                    </a:solidFill>
                  </a:tcPr>
                </a:tc>
                <a:tc>
                  <a:txBody>
                    <a:bodyPr/>
                    <a:lstStyle/>
                    <a:p>
                      <a:pPr algn="ctr" fontAlgn="b"/>
                      <a:r>
                        <a:rPr lang="en-US" sz="1800" b="1" i="0" u="none" strike="noStrike" dirty="0" smtClean="0">
                          <a:solidFill>
                            <a:srgbClr val="FFFFFF"/>
                          </a:solidFill>
                          <a:effectLst/>
                          <a:latin typeface="Calibri" panose="020F0502020204030204" pitchFamily="34" charset="0"/>
                        </a:rPr>
                        <a:t>Unit </a:t>
                      </a:r>
                      <a:r>
                        <a:rPr lang="en-US" sz="1800" b="1" i="0" u="none" strike="noStrike" dirty="0">
                          <a:solidFill>
                            <a:srgbClr val="FFFFFF"/>
                          </a:solidFill>
                          <a:effectLst/>
                          <a:latin typeface="Calibri" panose="020F0502020204030204" pitchFamily="34" charset="0"/>
                        </a:rPr>
                        <a:t>cost</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noFill/>
                      <a:prstDash val="solid"/>
                      <a:round/>
                      <a:headEnd type="none" w="med" len="med"/>
                      <a:tailEnd type="none" w="med" len="med"/>
                    </a:lnB>
                    <a:solidFill>
                      <a:srgbClr val="4F81BD"/>
                    </a:solidFill>
                  </a:tcPr>
                </a:tc>
              </a:tr>
              <a:tr h="448469">
                <a:tc>
                  <a:txBody>
                    <a:bodyPr/>
                    <a:lstStyle/>
                    <a:p>
                      <a:pPr algn="l" fontAlgn="b"/>
                      <a:r>
                        <a:rPr lang="en-US" sz="1800" b="0" i="0" u="none" strike="noStrike" dirty="0" smtClean="0">
                          <a:solidFill>
                            <a:srgbClr val="000000"/>
                          </a:solidFill>
                          <a:effectLst/>
                          <a:latin typeface="Calibri" panose="020F0502020204030204" pitchFamily="34" charset="0"/>
                        </a:rPr>
                        <a:t>Minimum</a:t>
                      </a:r>
                      <a:endParaRPr lang="en-US" sz="1800" b="0" i="0" u="none" strike="noStrike" dirty="0">
                        <a:solidFill>
                          <a:srgbClr val="000000"/>
                        </a:solidFill>
                        <a:effectLst/>
                        <a:latin typeface="Calibri" panose="020F0502020204030204" pitchFamily="34" charset="0"/>
                      </a:endParaRPr>
                    </a:p>
                  </a:txBody>
                  <a:tcPr marL="17145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9</a:t>
                      </a:r>
                    </a:p>
                  </a:txBody>
                  <a:tcPr marL="0" marR="171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rgbClr val="000000"/>
                          </a:solidFill>
                          <a:effectLst/>
                          <a:latin typeface="Calibri" panose="020F0502020204030204" pitchFamily="34" charset="0"/>
                        </a:rPr>
                        <a:t>$98</a:t>
                      </a:r>
                    </a:p>
                  </a:txBody>
                  <a:tcPr marL="17145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48469">
                <a:tc>
                  <a:txBody>
                    <a:bodyPr/>
                    <a:lstStyle/>
                    <a:p>
                      <a:pPr algn="l" fontAlgn="b"/>
                      <a:r>
                        <a:rPr lang="en-US" sz="1800" b="0" i="0" u="none" strike="noStrike">
                          <a:solidFill>
                            <a:srgbClr val="000000"/>
                          </a:solidFill>
                          <a:effectLst/>
                          <a:latin typeface="Calibri" panose="020F0502020204030204" pitchFamily="34" charset="0"/>
                        </a:rPr>
                        <a:t>1st quartile</a:t>
                      </a:r>
                    </a:p>
                  </a:txBody>
                  <a:tcPr marL="17145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17</a:t>
                      </a:r>
                    </a:p>
                  </a:txBody>
                  <a:tcPr marL="0" marR="171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800" b="0" i="0" u="none" strike="noStrike" dirty="0">
                          <a:solidFill>
                            <a:srgbClr val="000000"/>
                          </a:solidFill>
                          <a:effectLst/>
                          <a:latin typeface="Calibri" panose="020F0502020204030204" pitchFamily="34" charset="0"/>
                        </a:rPr>
                        <a:t>$71</a:t>
                      </a:r>
                    </a:p>
                  </a:txBody>
                  <a:tcPr marL="17145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448469">
                <a:tc>
                  <a:txBody>
                    <a:bodyPr/>
                    <a:lstStyle/>
                    <a:p>
                      <a:pPr algn="l" fontAlgn="b"/>
                      <a:r>
                        <a:rPr lang="en-US" sz="1800" b="0" i="0" u="none" strike="noStrike" dirty="0" smtClean="0">
                          <a:solidFill>
                            <a:srgbClr val="000000"/>
                          </a:solidFill>
                          <a:effectLst/>
                          <a:latin typeface="Calibri" panose="020F0502020204030204" pitchFamily="34" charset="0"/>
                        </a:rPr>
                        <a:t>Median</a:t>
                      </a:r>
                      <a:endParaRPr lang="en-US" sz="1800" b="0" i="0" u="none" strike="noStrike" dirty="0">
                        <a:solidFill>
                          <a:srgbClr val="000000"/>
                        </a:solidFill>
                        <a:effectLst/>
                        <a:latin typeface="Calibri" panose="020F0502020204030204" pitchFamily="34" charset="0"/>
                      </a:endParaRPr>
                    </a:p>
                  </a:txBody>
                  <a:tcPr marL="17145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26</a:t>
                      </a:r>
                    </a:p>
                  </a:txBody>
                  <a:tcPr marL="0" marR="171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rgbClr val="000000"/>
                          </a:solidFill>
                          <a:effectLst/>
                          <a:latin typeface="Calibri" panose="020F0502020204030204" pitchFamily="34" charset="0"/>
                        </a:rPr>
                        <a:t>$61</a:t>
                      </a:r>
                    </a:p>
                  </a:txBody>
                  <a:tcPr marL="17145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48469">
                <a:tc>
                  <a:txBody>
                    <a:bodyPr/>
                    <a:lstStyle/>
                    <a:p>
                      <a:pPr algn="l" fontAlgn="b"/>
                      <a:r>
                        <a:rPr lang="en-US" sz="1800" b="0" i="0" u="none" strike="noStrike" dirty="0">
                          <a:solidFill>
                            <a:srgbClr val="000000"/>
                          </a:solidFill>
                          <a:effectLst/>
                          <a:latin typeface="Calibri" panose="020F0502020204030204" pitchFamily="34" charset="0"/>
                        </a:rPr>
                        <a:t>3rd quartile</a:t>
                      </a:r>
                    </a:p>
                  </a:txBody>
                  <a:tcPr marL="17145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33</a:t>
                      </a:r>
                    </a:p>
                  </a:txBody>
                  <a:tcPr marL="0" marR="171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800" b="0" i="0" u="none" strike="noStrike" dirty="0">
                          <a:solidFill>
                            <a:srgbClr val="000000"/>
                          </a:solidFill>
                          <a:effectLst/>
                          <a:latin typeface="Calibri" panose="020F0502020204030204" pitchFamily="34" charset="0"/>
                        </a:rPr>
                        <a:t>$56</a:t>
                      </a:r>
                    </a:p>
                  </a:txBody>
                  <a:tcPr marL="17145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448469">
                <a:tc>
                  <a:txBody>
                    <a:bodyPr/>
                    <a:lstStyle/>
                    <a:p>
                      <a:pPr algn="l" fontAlgn="b"/>
                      <a:r>
                        <a:rPr lang="en-US" sz="1800" b="0" i="0" u="none" strike="noStrike" dirty="0" smtClean="0">
                          <a:solidFill>
                            <a:srgbClr val="000000"/>
                          </a:solidFill>
                          <a:effectLst/>
                          <a:latin typeface="Calibri" panose="020F0502020204030204" pitchFamily="34" charset="0"/>
                        </a:rPr>
                        <a:t>Actual </a:t>
                      </a:r>
                      <a:r>
                        <a:rPr lang="en-US" sz="1800" b="0" i="0" u="none" strike="noStrike" dirty="0">
                          <a:solidFill>
                            <a:srgbClr val="000000"/>
                          </a:solidFill>
                          <a:effectLst/>
                          <a:latin typeface="Calibri" panose="020F0502020204030204" pitchFamily="34" charset="0"/>
                        </a:rPr>
                        <a:t>maximum</a:t>
                      </a:r>
                    </a:p>
                  </a:txBody>
                  <a:tcPr marL="17145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58</a:t>
                      </a:r>
                    </a:p>
                  </a:txBody>
                  <a:tcPr marL="0" marR="171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rgbClr val="000000"/>
                          </a:solidFill>
                          <a:effectLst/>
                          <a:latin typeface="Calibri" panose="020F0502020204030204" pitchFamily="34" charset="0"/>
                        </a:rPr>
                        <a:t>$50</a:t>
                      </a:r>
                    </a:p>
                  </a:txBody>
                  <a:tcPr marL="17145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48469">
                <a:tc>
                  <a:txBody>
                    <a:bodyPr/>
                    <a:lstStyle/>
                    <a:p>
                      <a:pPr algn="l" fontAlgn="b"/>
                      <a:r>
                        <a:rPr lang="en-US" sz="1800" b="0" i="0" u="none" strike="noStrike" dirty="0" smtClean="0">
                          <a:solidFill>
                            <a:srgbClr val="000000"/>
                          </a:solidFill>
                          <a:effectLst/>
                          <a:latin typeface="Calibri" panose="020F0502020204030204" pitchFamily="34" charset="0"/>
                        </a:rPr>
                        <a:t>Theoretical </a:t>
                      </a:r>
                      <a:r>
                        <a:rPr lang="en-US" sz="1800" b="0" i="0" u="none" strike="noStrike" dirty="0">
                          <a:solidFill>
                            <a:srgbClr val="000000"/>
                          </a:solidFill>
                          <a:effectLst/>
                          <a:latin typeface="Calibri" panose="020F0502020204030204" pitchFamily="34" charset="0"/>
                        </a:rPr>
                        <a:t>maximum</a:t>
                      </a:r>
                    </a:p>
                  </a:txBody>
                  <a:tcPr marL="17145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120</a:t>
                      </a:r>
                    </a:p>
                  </a:txBody>
                  <a:tcPr marL="0" marR="171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800" b="0" i="0" u="none" strike="noStrike" dirty="0">
                          <a:solidFill>
                            <a:srgbClr val="000000"/>
                          </a:solidFill>
                          <a:effectLst/>
                          <a:latin typeface="Calibri" panose="020F0502020204030204" pitchFamily="34" charset="0"/>
                        </a:rPr>
                        <a:t>$45</a:t>
                      </a:r>
                    </a:p>
                  </a:txBody>
                  <a:tcPr marL="17145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bl>
          </a:graphicData>
        </a:graphic>
      </p:graphicFrame>
    </p:spTree>
    <p:extLst>
      <p:ext uri="{BB962C8B-B14F-4D97-AF65-F5344CB8AC3E}">
        <p14:creationId xmlns:p14="http://schemas.microsoft.com/office/powerpoint/2010/main" val="1469408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dirty="0"/>
              <a:t>Device Cost Sensitivity Analysis</a:t>
            </a:r>
          </a:p>
        </p:txBody>
      </p:sp>
      <p:graphicFrame>
        <p:nvGraphicFramePr>
          <p:cNvPr id="4" name="Table 3"/>
          <p:cNvGraphicFramePr>
            <a:graphicFrameLocks noGrp="1"/>
          </p:cNvGraphicFramePr>
          <p:nvPr>
            <p:extLst>
              <p:ext uri="{D42A27DB-BD31-4B8C-83A1-F6EECF244321}">
                <p14:modId xmlns:p14="http://schemas.microsoft.com/office/powerpoint/2010/main" val="3817934860"/>
              </p:ext>
            </p:extLst>
          </p:nvPr>
        </p:nvGraphicFramePr>
        <p:xfrm>
          <a:off x="1600200" y="1752600"/>
          <a:ext cx="6210299" cy="2705100"/>
        </p:xfrm>
        <a:graphic>
          <a:graphicData uri="http://schemas.openxmlformats.org/drawingml/2006/table">
            <a:tbl>
              <a:tblPr firstRow="1" bandRow="1">
                <a:tableStyleId>{5C22544A-7EE6-4342-B048-85BDC9FD1C3A}</a:tableStyleId>
              </a:tblPr>
              <a:tblGrid>
                <a:gridCol w="2452038"/>
                <a:gridCol w="1695801"/>
                <a:gridCol w="2062460"/>
              </a:tblGrid>
              <a:tr h="762000">
                <a:tc gridSpan="3">
                  <a:txBody>
                    <a:bodyPr/>
                    <a:lstStyle/>
                    <a:p>
                      <a:pPr algn="ctr" fontAlgn="b"/>
                      <a:r>
                        <a:rPr lang="en-US" sz="2000" u="none" strike="noStrike" dirty="0">
                          <a:effectLst/>
                          <a:latin typeface="+mn-lt"/>
                        </a:rPr>
                        <a:t>D</a:t>
                      </a:r>
                      <a:r>
                        <a:rPr lang="en-US" sz="2000" u="none" strike="noStrike" dirty="0" smtClean="0">
                          <a:effectLst/>
                          <a:latin typeface="+mn-lt"/>
                        </a:rPr>
                        <a:t>evice </a:t>
                      </a:r>
                      <a:r>
                        <a:rPr lang="en-US" sz="2000" u="none" strike="noStrike" dirty="0">
                          <a:effectLst/>
                          <a:latin typeface="+mn-lt"/>
                        </a:rPr>
                        <a:t>price sensitivity </a:t>
                      </a:r>
                      <a:r>
                        <a:rPr lang="en-US" sz="2000" u="none" strike="noStrike" dirty="0" smtClean="0">
                          <a:effectLst/>
                          <a:latin typeface="+mn-lt"/>
                        </a:rPr>
                        <a:t>analysis</a:t>
                      </a:r>
                    </a:p>
                    <a:p>
                      <a:pPr algn="ctr" fontAlgn="b"/>
                      <a:r>
                        <a:rPr lang="en-US" sz="2000" u="none" strike="noStrike" dirty="0" smtClean="0">
                          <a:effectLst/>
                          <a:latin typeface="+mn-lt"/>
                        </a:rPr>
                        <a:t>with 68% </a:t>
                      </a:r>
                      <a:r>
                        <a:rPr lang="en-US" sz="2000" u="none" strike="noStrike" dirty="0">
                          <a:effectLst/>
                          <a:latin typeface="+mn-lt"/>
                        </a:rPr>
                        <a:t>device-based circumcisions</a:t>
                      </a:r>
                      <a:endParaRPr lang="en-US" sz="2000" b="1" i="0" u="none" strike="noStrike" dirty="0">
                        <a:solidFill>
                          <a:srgbClr val="000000"/>
                        </a:solidFill>
                        <a:effectLst/>
                        <a:latin typeface="+mn-lt"/>
                      </a:endParaRPr>
                    </a:p>
                  </a:txBody>
                  <a:tcPr marL="0" marR="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23850">
                <a:tc>
                  <a:txBody>
                    <a:bodyPr/>
                    <a:lstStyle/>
                    <a:p>
                      <a:pPr algn="ctr" fontAlgn="b"/>
                      <a:r>
                        <a:rPr lang="en-US" sz="2000" b="1" u="none" strike="noStrike" dirty="0" smtClean="0">
                          <a:effectLst/>
                          <a:latin typeface="+mn-lt"/>
                        </a:rPr>
                        <a:t>Device </a:t>
                      </a:r>
                      <a:r>
                        <a:rPr lang="en-US" sz="2000" b="1" u="none" strike="noStrike" dirty="0">
                          <a:effectLst/>
                          <a:latin typeface="+mn-lt"/>
                        </a:rPr>
                        <a:t>cost</a:t>
                      </a:r>
                      <a:endParaRPr lang="en-US" sz="2000" b="1" i="0" u="none" strike="noStrike" dirty="0">
                        <a:solidFill>
                          <a:srgbClr val="FFFFFF"/>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b"/>
                      <a:r>
                        <a:rPr lang="en-US" sz="2000" b="1" u="none" strike="noStrike" dirty="0" smtClean="0">
                          <a:effectLst/>
                          <a:latin typeface="+mn-lt"/>
                        </a:rPr>
                        <a:t>Unit </a:t>
                      </a:r>
                      <a:r>
                        <a:rPr lang="en-US" sz="2000" b="1" u="none" strike="noStrike" dirty="0">
                          <a:effectLst/>
                          <a:latin typeface="+mn-lt"/>
                        </a:rPr>
                        <a:t>cost</a:t>
                      </a:r>
                      <a:endParaRPr lang="en-US" sz="2000" b="1" i="0" u="none" strike="noStrike" dirty="0">
                        <a:solidFill>
                          <a:srgbClr val="FFFFFF"/>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b"/>
                      <a:r>
                        <a:rPr lang="en-US" sz="2000" b="1" u="none" strike="noStrike" dirty="0">
                          <a:effectLst/>
                          <a:latin typeface="+mn-lt"/>
                        </a:rPr>
                        <a:t>% of unit cost</a:t>
                      </a:r>
                      <a:endParaRPr lang="en-US" sz="2000" b="1" i="0" u="none" strike="noStrike" dirty="0">
                        <a:solidFill>
                          <a:srgbClr val="FFFFFF"/>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tr>
              <a:tr h="323850">
                <a:tc>
                  <a:txBody>
                    <a:bodyPr/>
                    <a:lstStyle/>
                    <a:p>
                      <a:pPr algn="ctr" fontAlgn="b"/>
                      <a:r>
                        <a:rPr lang="en-US" sz="2000" b="0" i="0" u="none" strike="noStrike" dirty="0">
                          <a:solidFill>
                            <a:srgbClr val="000000"/>
                          </a:solidFill>
                          <a:effectLst/>
                          <a:latin typeface="+mn-lt"/>
                        </a:rPr>
                        <a:t>$2</a:t>
                      </a:r>
                    </a:p>
                  </a:txBody>
                  <a:tcPr marL="257175" marR="0" marT="0" marB="0" anchor="ctr">
                    <a:noFill/>
                  </a:tcPr>
                </a:tc>
                <a:tc>
                  <a:txBody>
                    <a:bodyPr/>
                    <a:lstStyle/>
                    <a:p>
                      <a:pPr algn="ctr" fontAlgn="b"/>
                      <a:r>
                        <a:rPr lang="en-US" sz="2000" b="0" i="0" u="none" strike="noStrike" dirty="0" smtClean="0">
                          <a:solidFill>
                            <a:srgbClr val="000000"/>
                          </a:solidFill>
                          <a:effectLst/>
                          <a:latin typeface="+mn-lt"/>
                        </a:rPr>
                        <a:t>$50</a:t>
                      </a:r>
                      <a:endParaRPr lang="en-US" sz="2000" b="0" i="0" u="none" strike="noStrike" dirty="0">
                        <a:solidFill>
                          <a:srgbClr val="000000"/>
                        </a:solidFill>
                        <a:effectLst/>
                        <a:latin typeface="+mn-lt"/>
                      </a:endParaRPr>
                    </a:p>
                  </a:txBody>
                  <a:tcPr marL="0" marR="0" marT="0" marB="0" anchor="ctr">
                    <a:noFill/>
                  </a:tcPr>
                </a:tc>
                <a:tc>
                  <a:txBody>
                    <a:bodyPr/>
                    <a:lstStyle/>
                    <a:p>
                      <a:pPr algn="ctr" fontAlgn="b"/>
                      <a:r>
                        <a:rPr lang="en-US" sz="2000" b="0" i="0" u="none" strike="noStrike" dirty="0" smtClean="0">
                          <a:solidFill>
                            <a:srgbClr val="000000"/>
                          </a:solidFill>
                          <a:effectLst/>
                          <a:latin typeface="+mn-lt"/>
                        </a:rPr>
                        <a:t>3%</a:t>
                      </a:r>
                      <a:endParaRPr lang="en-US" sz="2000" b="0" i="0" u="none" strike="noStrike" dirty="0">
                        <a:solidFill>
                          <a:srgbClr val="000000"/>
                        </a:solidFill>
                        <a:effectLst/>
                        <a:latin typeface="+mn-lt"/>
                      </a:endParaRPr>
                    </a:p>
                  </a:txBody>
                  <a:tcPr marL="0" marR="0" marT="0" marB="0" anchor="ctr">
                    <a:noFill/>
                  </a:tcPr>
                </a:tc>
              </a:tr>
              <a:tr h="323850">
                <a:tc>
                  <a:txBody>
                    <a:bodyPr/>
                    <a:lstStyle/>
                    <a:p>
                      <a:pPr algn="ctr" fontAlgn="b"/>
                      <a:r>
                        <a:rPr lang="en-US" sz="2000" b="0" i="0" u="none" strike="noStrike">
                          <a:solidFill>
                            <a:srgbClr val="000000"/>
                          </a:solidFill>
                          <a:effectLst/>
                          <a:latin typeface="+mn-lt"/>
                        </a:rPr>
                        <a:t>$5</a:t>
                      </a:r>
                    </a:p>
                  </a:txBody>
                  <a:tcPr marL="257175" marR="0" marT="0" marB="0" anchor="ctr">
                    <a:noFill/>
                  </a:tcPr>
                </a:tc>
                <a:tc>
                  <a:txBody>
                    <a:bodyPr/>
                    <a:lstStyle/>
                    <a:p>
                      <a:pPr algn="ctr" fontAlgn="b"/>
                      <a:r>
                        <a:rPr lang="en-US" sz="2000" b="0" i="0" u="none" strike="noStrike" dirty="0" smtClean="0">
                          <a:solidFill>
                            <a:srgbClr val="000000"/>
                          </a:solidFill>
                          <a:effectLst/>
                          <a:latin typeface="+mn-lt"/>
                        </a:rPr>
                        <a:t>$52</a:t>
                      </a:r>
                      <a:endParaRPr lang="en-US" sz="2000" b="0" i="0" u="none" strike="noStrike" dirty="0">
                        <a:solidFill>
                          <a:srgbClr val="000000"/>
                        </a:solidFill>
                        <a:effectLst/>
                        <a:latin typeface="+mn-lt"/>
                      </a:endParaRPr>
                    </a:p>
                  </a:txBody>
                  <a:tcPr marL="0" marR="0" marT="0" marB="0" anchor="ctr">
                    <a:noFill/>
                  </a:tcPr>
                </a:tc>
                <a:tc>
                  <a:txBody>
                    <a:bodyPr/>
                    <a:lstStyle/>
                    <a:p>
                      <a:pPr algn="ctr" fontAlgn="b"/>
                      <a:r>
                        <a:rPr lang="en-US" sz="2000" b="0" i="0" u="none" strike="noStrike" dirty="0" smtClean="0">
                          <a:solidFill>
                            <a:srgbClr val="000000"/>
                          </a:solidFill>
                          <a:effectLst/>
                          <a:latin typeface="+mn-lt"/>
                        </a:rPr>
                        <a:t>6%</a:t>
                      </a:r>
                      <a:endParaRPr lang="en-US" sz="2000" b="0" i="0" u="none" strike="noStrike" dirty="0">
                        <a:solidFill>
                          <a:srgbClr val="000000"/>
                        </a:solidFill>
                        <a:effectLst/>
                        <a:latin typeface="+mn-lt"/>
                      </a:endParaRPr>
                    </a:p>
                  </a:txBody>
                  <a:tcPr marL="0" marR="0" marT="0" marB="0" anchor="ctr">
                    <a:noFill/>
                  </a:tcPr>
                </a:tc>
              </a:tr>
              <a:tr h="323850">
                <a:tc>
                  <a:txBody>
                    <a:bodyPr/>
                    <a:lstStyle/>
                    <a:p>
                      <a:pPr algn="ctr" fontAlgn="b"/>
                      <a:r>
                        <a:rPr lang="en-US" sz="2000" b="0" i="0" u="none" strike="noStrike" dirty="0">
                          <a:solidFill>
                            <a:srgbClr val="000000"/>
                          </a:solidFill>
                          <a:effectLst/>
                          <a:latin typeface="+mn-lt"/>
                        </a:rPr>
                        <a:t>$10</a:t>
                      </a:r>
                    </a:p>
                  </a:txBody>
                  <a:tcPr marL="257175" marR="0" marT="0" marB="0" anchor="ctr">
                    <a:noFill/>
                  </a:tcPr>
                </a:tc>
                <a:tc>
                  <a:txBody>
                    <a:bodyPr/>
                    <a:lstStyle/>
                    <a:p>
                      <a:pPr algn="ctr" fontAlgn="b"/>
                      <a:r>
                        <a:rPr lang="en-US" sz="2000" b="0" i="0" u="none" strike="noStrike" dirty="0">
                          <a:solidFill>
                            <a:srgbClr val="000000"/>
                          </a:solidFill>
                          <a:effectLst/>
                          <a:latin typeface="+mn-lt"/>
                        </a:rPr>
                        <a:t>$</a:t>
                      </a:r>
                      <a:r>
                        <a:rPr lang="en-US" sz="2000" b="0" i="0" u="none" strike="noStrike" dirty="0" smtClean="0">
                          <a:solidFill>
                            <a:srgbClr val="000000"/>
                          </a:solidFill>
                          <a:effectLst/>
                          <a:latin typeface="+mn-lt"/>
                        </a:rPr>
                        <a:t>56</a:t>
                      </a:r>
                      <a:endParaRPr lang="en-US" sz="2000" b="0" i="0" u="none" strike="noStrike" dirty="0">
                        <a:solidFill>
                          <a:srgbClr val="000000"/>
                        </a:solidFill>
                        <a:effectLst/>
                        <a:latin typeface="+mn-lt"/>
                      </a:endParaRPr>
                    </a:p>
                  </a:txBody>
                  <a:tcPr marL="0" marR="0" marT="0" marB="0" anchor="ctr">
                    <a:noFill/>
                  </a:tcPr>
                </a:tc>
                <a:tc>
                  <a:txBody>
                    <a:bodyPr/>
                    <a:lstStyle/>
                    <a:p>
                      <a:pPr algn="ctr" fontAlgn="b"/>
                      <a:r>
                        <a:rPr lang="en-US" sz="2000" b="0" i="0" u="none" strike="noStrike" dirty="0" smtClean="0">
                          <a:solidFill>
                            <a:srgbClr val="000000"/>
                          </a:solidFill>
                          <a:effectLst/>
                          <a:latin typeface="+mn-lt"/>
                        </a:rPr>
                        <a:t>12%</a:t>
                      </a:r>
                      <a:endParaRPr lang="en-US" sz="2000" b="0" i="0" u="none" strike="noStrike" dirty="0">
                        <a:solidFill>
                          <a:srgbClr val="000000"/>
                        </a:solidFill>
                        <a:effectLst/>
                        <a:latin typeface="+mn-lt"/>
                      </a:endParaRPr>
                    </a:p>
                  </a:txBody>
                  <a:tcPr marL="0" marR="0" marT="0" marB="0" anchor="ctr">
                    <a:noFill/>
                  </a:tcPr>
                </a:tc>
              </a:tr>
              <a:tr h="323850">
                <a:tc>
                  <a:txBody>
                    <a:bodyPr/>
                    <a:lstStyle/>
                    <a:p>
                      <a:pPr algn="ctr" fontAlgn="b"/>
                      <a:r>
                        <a:rPr lang="en-US" sz="2000" b="0" i="0" u="none" strike="noStrike">
                          <a:solidFill>
                            <a:srgbClr val="000000"/>
                          </a:solidFill>
                          <a:effectLst/>
                          <a:latin typeface="+mn-lt"/>
                        </a:rPr>
                        <a:t>$15</a:t>
                      </a:r>
                    </a:p>
                  </a:txBody>
                  <a:tcPr marL="257175" marR="0" marT="0" marB="0" anchor="ctr">
                    <a:noFill/>
                  </a:tcPr>
                </a:tc>
                <a:tc>
                  <a:txBody>
                    <a:bodyPr/>
                    <a:lstStyle/>
                    <a:p>
                      <a:pPr algn="ctr" fontAlgn="b"/>
                      <a:r>
                        <a:rPr lang="en-US" sz="2000" b="0" i="0" u="none" strike="noStrike" dirty="0">
                          <a:solidFill>
                            <a:srgbClr val="000000"/>
                          </a:solidFill>
                          <a:effectLst/>
                          <a:latin typeface="+mn-lt"/>
                        </a:rPr>
                        <a:t>$</a:t>
                      </a:r>
                      <a:r>
                        <a:rPr lang="en-US" sz="2000" b="0" i="0" u="none" strike="noStrike" dirty="0" smtClean="0">
                          <a:solidFill>
                            <a:srgbClr val="000000"/>
                          </a:solidFill>
                          <a:effectLst/>
                          <a:latin typeface="+mn-lt"/>
                        </a:rPr>
                        <a:t>59</a:t>
                      </a:r>
                      <a:endParaRPr lang="en-US" sz="2000" b="0" i="0" u="none" strike="noStrike" dirty="0">
                        <a:solidFill>
                          <a:srgbClr val="000000"/>
                        </a:solidFill>
                        <a:effectLst/>
                        <a:latin typeface="+mn-lt"/>
                      </a:endParaRPr>
                    </a:p>
                  </a:txBody>
                  <a:tcPr marL="0" marR="0" marT="0" marB="0" anchor="ctr">
                    <a:noFill/>
                  </a:tcPr>
                </a:tc>
                <a:tc>
                  <a:txBody>
                    <a:bodyPr/>
                    <a:lstStyle/>
                    <a:p>
                      <a:pPr algn="ctr" fontAlgn="b"/>
                      <a:r>
                        <a:rPr lang="en-US" sz="2000" b="0" i="0" u="none" strike="noStrike" dirty="0" smtClean="0">
                          <a:solidFill>
                            <a:srgbClr val="000000"/>
                          </a:solidFill>
                          <a:effectLst/>
                          <a:latin typeface="+mn-lt"/>
                        </a:rPr>
                        <a:t>17%</a:t>
                      </a:r>
                      <a:endParaRPr lang="en-US" sz="2000" b="0" i="0" u="none" strike="noStrike" dirty="0">
                        <a:solidFill>
                          <a:srgbClr val="000000"/>
                        </a:solidFill>
                        <a:effectLst/>
                        <a:latin typeface="+mn-lt"/>
                      </a:endParaRPr>
                    </a:p>
                  </a:txBody>
                  <a:tcPr marL="0" marR="0" marT="0" marB="0" anchor="ctr">
                    <a:noFill/>
                  </a:tcPr>
                </a:tc>
              </a:tr>
              <a:tr h="323850">
                <a:tc>
                  <a:txBody>
                    <a:bodyPr/>
                    <a:lstStyle/>
                    <a:p>
                      <a:pPr algn="ctr" fontAlgn="b"/>
                      <a:r>
                        <a:rPr lang="en-US" sz="2000" b="0" i="0" u="none" strike="noStrike">
                          <a:solidFill>
                            <a:srgbClr val="000000"/>
                          </a:solidFill>
                          <a:effectLst/>
                          <a:latin typeface="+mn-lt"/>
                        </a:rPr>
                        <a:t>$20</a:t>
                      </a:r>
                    </a:p>
                  </a:txBody>
                  <a:tcPr marL="257175" marR="0" marT="0" marB="0" anchor="ctr">
                    <a:noFill/>
                  </a:tcPr>
                </a:tc>
                <a:tc>
                  <a:txBody>
                    <a:bodyPr/>
                    <a:lstStyle/>
                    <a:p>
                      <a:pPr algn="ctr" fontAlgn="b"/>
                      <a:r>
                        <a:rPr lang="en-US" sz="2000" b="0" i="0" u="none" strike="noStrike">
                          <a:solidFill>
                            <a:srgbClr val="000000"/>
                          </a:solidFill>
                          <a:effectLst/>
                          <a:latin typeface="+mn-lt"/>
                        </a:rPr>
                        <a:t>$63</a:t>
                      </a:r>
                    </a:p>
                  </a:txBody>
                  <a:tcPr marL="0" marR="0" marT="0" marB="0" anchor="ctr">
                    <a:noFill/>
                  </a:tcPr>
                </a:tc>
                <a:tc>
                  <a:txBody>
                    <a:bodyPr/>
                    <a:lstStyle/>
                    <a:p>
                      <a:pPr algn="ctr" fontAlgn="b"/>
                      <a:r>
                        <a:rPr lang="en-US" sz="2000" b="0" i="0" u="none" strike="noStrike" dirty="0" smtClean="0">
                          <a:solidFill>
                            <a:srgbClr val="000000"/>
                          </a:solidFill>
                          <a:effectLst/>
                          <a:latin typeface="+mn-lt"/>
                        </a:rPr>
                        <a:t>22%</a:t>
                      </a:r>
                      <a:endParaRPr lang="en-US" sz="2000" b="0" i="0" u="none" strike="noStrike" dirty="0">
                        <a:solidFill>
                          <a:srgbClr val="000000"/>
                        </a:solidFill>
                        <a:effectLst/>
                        <a:latin typeface="+mn-lt"/>
                      </a:endParaRPr>
                    </a:p>
                  </a:txBody>
                  <a:tcPr marL="0" marR="0" marT="0" marB="0" anchor="ctr">
                    <a:noFill/>
                  </a:tcPr>
                </a:tc>
              </a:tr>
            </a:tbl>
          </a:graphicData>
        </a:graphic>
      </p:graphicFrame>
    </p:spTree>
    <p:extLst>
      <p:ext uri="{BB962C8B-B14F-4D97-AF65-F5344CB8AC3E}">
        <p14:creationId xmlns:p14="http://schemas.microsoft.com/office/powerpoint/2010/main" val="396817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1200"/>
              </a:spcBef>
            </a:pPr>
            <a:r>
              <a:rPr lang="en-US" dirty="0"/>
              <a:t>There is no significant cost difference per procedure between surgery-only programs and those that used both surgery and </a:t>
            </a:r>
            <a:r>
              <a:rPr lang="en-US" dirty="0" err="1" smtClean="0"/>
              <a:t>PrePex</a:t>
            </a:r>
            <a:r>
              <a:rPr lang="en-US" dirty="0" smtClean="0"/>
              <a:t> </a:t>
            </a:r>
            <a:r>
              <a:rPr lang="en-US" dirty="0"/>
              <a:t>device</a:t>
            </a:r>
          </a:p>
          <a:p>
            <a:pPr>
              <a:lnSpc>
                <a:spcPct val="120000"/>
              </a:lnSpc>
              <a:spcBef>
                <a:spcPts val="1200"/>
              </a:spcBef>
            </a:pPr>
            <a:r>
              <a:rPr lang="en-US" dirty="0"/>
              <a:t>Key cost drivers are commodities including device costs, staffing, and supply chain management </a:t>
            </a:r>
          </a:p>
          <a:p>
            <a:pPr>
              <a:lnSpc>
                <a:spcPct val="120000"/>
              </a:lnSpc>
              <a:spcBef>
                <a:spcPts val="1200"/>
              </a:spcBef>
            </a:pPr>
            <a:r>
              <a:rPr lang="en-US" dirty="0"/>
              <a:t>Acceptability of devices as estimated by </a:t>
            </a:r>
            <a:r>
              <a:rPr lang="en-US" dirty="0" smtClean="0"/>
              <a:t>percentage </a:t>
            </a:r>
            <a:r>
              <a:rPr lang="en-US" dirty="0"/>
              <a:t>of procedures performed using devices is not a significant driver of cost</a:t>
            </a:r>
          </a:p>
          <a:p>
            <a:pPr>
              <a:lnSpc>
                <a:spcPct val="120000"/>
              </a:lnSpc>
              <a:spcBef>
                <a:spcPts val="1200"/>
              </a:spcBef>
            </a:pPr>
            <a:r>
              <a:rPr lang="en-US" dirty="0"/>
              <a:t>Demand for male circumcision is very </a:t>
            </a:r>
            <a:r>
              <a:rPr lang="en-US" dirty="0" smtClean="0"/>
              <a:t>important—as </a:t>
            </a:r>
            <a:r>
              <a:rPr lang="en-US" dirty="0"/>
              <a:t>underutilization of sites leads to significant unit </a:t>
            </a:r>
            <a:r>
              <a:rPr lang="en-US" dirty="0" smtClean="0"/>
              <a:t>costs</a:t>
            </a:r>
            <a:endParaRPr lang="en-US" dirty="0"/>
          </a:p>
        </p:txBody>
      </p:sp>
    </p:spTree>
    <p:extLst>
      <p:ext uri="{BB962C8B-B14F-4D97-AF65-F5344CB8AC3E}">
        <p14:creationId xmlns:p14="http://schemas.microsoft.com/office/powerpoint/2010/main" val="2131050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dirty="0" smtClean="0"/>
              <a:t>Acknowledgments</a:t>
            </a:r>
            <a:endParaRPr lang="en-US" dirty="0"/>
          </a:p>
        </p:txBody>
      </p:sp>
      <p:sp>
        <p:nvSpPr>
          <p:cNvPr id="4" name="Content Placeholder 3"/>
          <p:cNvSpPr>
            <a:spLocks noGrp="1"/>
          </p:cNvSpPr>
          <p:nvPr>
            <p:ph sz="half" idx="1"/>
          </p:nvPr>
        </p:nvSpPr>
        <p:spPr/>
        <p:txBody>
          <a:bodyPr>
            <a:normAutofit fontScale="62500" lnSpcReduction="20000"/>
          </a:bodyPr>
          <a:lstStyle/>
          <a:p>
            <a:r>
              <a:rPr lang="en-US" dirty="0"/>
              <a:t>Zimbabwe MOHCW</a:t>
            </a:r>
          </a:p>
          <a:p>
            <a:pPr lvl="1"/>
            <a:r>
              <a:rPr lang="en-US" dirty="0"/>
              <a:t>Co-investigators of the Modeling </a:t>
            </a:r>
          </a:p>
          <a:p>
            <a:pPr lvl="1"/>
            <a:r>
              <a:rPr lang="en-US" dirty="0" smtClean="0"/>
              <a:t>Dr. </a:t>
            </a:r>
            <a:r>
              <a:rPr lang="en-US" dirty="0"/>
              <a:t>Katharine Kripke, HPI/Futures Institute</a:t>
            </a:r>
          </a:p>
          <a:p>
            <a:pPr lvl="1"/>
            <a:r>
              <a:rPr lang="en-US" dirty="0" smtClean="0"/>
              <a:t>Dr. </a:t>
            </a:r>
            <a:r>
              <a:rPr lang="en-US" dirty="0"/>
              <a:t>Emmanuel </a:t>
            </a:r>
            <a:r>
              <a:rPr lang="en-US" dirty="0" err="1"/>
              <a:t>Njeuhmeli</a:t>
            </a:r>
            <a:r>
              <a:rPr lang="en-US" dirty="0"/>
              <a:t>, USAID</a:t>
            </a:r>
          </a:p>
          <a:p>
            <a:pPr lvl="1"/>
            <a:r>
              <a:rPr lang="en-US" dirty="0" err="1"/>
              <a:t>Sinokuthemba</a:t>
            </a:r>
            <a:r>
              <a:rPr lang="en-US" dirty="0"/>
              <a:t> </a:t>
            </a:r>
            <a:r>
              <a:rPr lang="en-US" dirty="0" err="1"/>
              <a:t>Xaba</a:t>
            </a:r>
            <a:r>
              <a:rPr lang="en-US" dirty="0"/>
              <a:t>, Zimbabwe MOHCW</a:t>
            </a:r>
          </a:p>
          <a:p>
            <a:pPr lvl="1"/>
            <a:r>
              <a:rPr lang="en-US" dirty="0" smtClean="0"/>
              <a:t>Prof. </a:t>
            </a:r>
            <a:r>
              <a:rPr lang="en-US" dirty="0" err="1"/>
              <a:t>Mufuta</a:t>
            </a:r>
            <a:r>
              <a:rPr lang="en-US" dirty="0"/>
              <a:t> </a:t>
            </a:r>
            <a:r>
              <a:rPr lang="en-US" dirty="0" err="1"/>
              <a:t>Tshimaga</a:t>
            </a:r>
            <a:r>
              <a:rPr lang="en-US" dirty="0"/>
              <a:t>, University of Zimbabwe</a:t>
            </a:r>
          </a:p>
          <a:p>
            <a:pPr lvl="1"/>
            <a:r>
              <a:rPr lang="en-US" dirty="0"/>
              <a:t>Dr. Dianna </a:t>
            </a:r>
            <a:r>
              <a:rPr lang="en-US" dirty="0" err="1"/>
              <a:t>Edgil</a:t>
            </a:r>
            <a:r>
              <a:rPr lang="en-US" dirty="0"/>
              <a:t>, USAID</a:t>
            </a:r>
          </a:p>
          <a:p>
            <a:pPr lvl="1"/>
            <a:r>
              <a:rPr lang="en-US" dirty="0"/>
              <a:t>Dr. Steven Forsythe, HPI/Futures Institute</a:t>
            </a:r>
          </a:p>
          <a:p>
            <a:pPr lvl="1"/>
            <a:r>
              <a:rPr lang="en-US" dirty="0" smtClean="0"/>
              <a:t>Dr. </a:t>
            </a:r>
            <a:r>
              <a:rPr lang="en-US" dirty="0" err="1"/>
              <a:t>Delivette</a:t>
            </a:r>
            <a:r>
              <a:rPr lang="en-US" dirty="0"/>
              <a:t> Castor, USAID </a:t>
            </a:r>
          </a:p>
          <a:p>
            <a:pPr lvl="1"/>
            <a:r>
              <a:rPr lang="en-US" dirty="0"/>
              <a:t>Juan Jaramillo, SCMS</a:t>
            </a:r>
          </a:p>
          <a:p>
            <a:pPr lvl="1"/>
            <a:r>
              <a:rPr lang="en-US" dirty="0" smtClean="0"/>
              <a:t>Dr. </a:t>
            </a:r>
            <a:r>
              <a:rPr lang="en-US" dirty="0"/>
              <a:t>Karin </a:t>
            </a:r>
            <a:r>
              <a:rPr lang="en-US" dirty="0" err="1"/>
              <a:t>Hatzold</a:t>
            </a:r>
            <a:r>
              <a:rPr lang="en-US" dirty="0"/>
              <a:t>, PSI</a:t>
            </a:r>
          </a:p>
          <a:p>
            <a:pPr>
              <a:spcBef>
                <a:spcPts val="600"/>
              </a:spcBef>
            </a:pPr>
            <a:r>
              <a:rPr lang="en-US" dirty="0" smtClean="0"/>
              <a:t>Dr. </a:t>
            </a:r>
            <a:r>
              <a:rPr lang="en-US" dirty="0"/>
              <a:t>Jason Reed, OGAC</a:t>
            </a:r>
          </a:p>
          <a:p>
            <a:pPr>
              <a:spcBef>
                <a:spcPts val="600"/>
              </a:spcBef>
            </a:pPr>
            <a:r>
              <a:rPr lang="en-US" dirty="0" smtClean="0"/>
              <a:t>Dr. </a:t>
            </a:r>
            <a:r>
              <a:rPr lang="en-US" dirty="0"/>
              <a:t>Anne Thomas, </a:t>
            </a:r>
            <a:r>
              <a:rPr lang="en-US" dirty="0" err="1"/>
              <a:t>DoD</a:t>
            </a:r>
            <a:endParaRPr lang="en-US" dirty="0"/>
          </a:p>
          <a:p>
            <a:pPr>
              <a:spcBef>
                <a:spcPts val="600"/>
              </a:spcBef>
            </a:pPr>
            <a:r>
              <a:rPr lang="en-US" dirty="0" smtClean="0"/>
              <a:t>Dr. </a:t>
            </a:r>
            <a:r>
              <a:rPr lang="en-US" dirty="0"/>
              <a:t>Renee </a:t>
            </a:r>
            <a:r>
              <a:rPr lang="en-US" dirty="0" err="1"/>
              <a:t>Ridzon</a:t>
            </a:r>
            <a:r>
              <a:rPr lang="en-US" dirty="0"/>
              <a:t>, Consultant BMGF</a:t>
            </a:r>
          </a:p>
          <a:p>
            <a:pPr>
              <a:spcBef>
                <a:spcPts val="600"/>
              </a:spcBef>
            </a:pPr>
            <a:r>
              <a:rPr lang="en-US" dirty="0"/>
              <a:t>Tim Farley, Sigma 3 </a:t>
            </a:r>
            <a:r>
              <a:rPr lang="en-US" dirty="0" smtClean="0"/>
              <a:t>Services</a:t>
            </a:r>
            <a:endParaRPr lang="en-US" dirty="0"/>
          </a:p>
        </p:txBody>
      </p:sp>
      <p:sp>
        <p:nvSpPr>
          <p:cNvPr id="5" name="Content Placeholder 4"/>
          <p:cNvSpPr>
            <a:spLocks noGrp="1"/>
          </p:cNvSpPr>
          <p:nvPr>
            <p:ph sz="half" idx="2"/>
          </p:nvPr>
        </p:nvSpPr>
        <p:spPr/>
        <p:txBody>
          <a:bodyPr>
            <a:normAutofit fontScale="62500" lnSpcReduction="20000"/>
          </a:bodyPr>
          <a:lstStyle/>
          <a:p>
            <a:pPr>
              <a:spcBef>
                <a:spcPts val="600"/>
              </a:spcBef>
            </a:pPr>
            <a:r>
              <a:rPr lang="en-US" dirty="0" smtClean="0"/>
              <a:t>Dr. </a:t>
            </a:r>
            <a:r>
              <a:rPr lang="en-US" dirty="0"/>
              <a:t>Dino </a:t>
            </a:r>
            <a:r>
              <a:rPr lang="en-US" dirty="0" err="1"/>
              <a:t>Rech</a:t>
            </a:r>
            <a:r>
              <a:rPr lang="en-US" dirty="0"/>
              <a:t>, CHAPS</a:t>
            </a:r>
          </a:p>
          <a:p>
            <a:pPr>
              <a:spcBef>
                <a:spcPts val="600"/>
              </a:spcBef>
            </a:pPr>
            <a:r>
              <a:rPr lang="en-US" dirty="0"/>
              <a:t>Robert Bailey, University of Illinois </a:t>
            </a:r>
          </a:p>
          <a:p>
            <a:pPr>
              <a:spcBef>
                <a:spcPts val="600"/>
              </a:spcBef>
            </a:pPr>
            <a:r>
              <a:rPr lang="en-US" dirty="0"/>
              <a:t>Walter </a:t>
            </a:r>
            <a:r>
              <a:rPr lang="en-US" dirty="0" err="1"/>
              <a:t>Obiero</a:t>
            </a:r>
            <a:r>
              <a:rPr lang="en-US" dirty="0"/>
              <a:t>, NRHS Kenya </a:t>
            </a:r>
          </a:p>
          <a:p>
            <a:pPr>
              <a:spcBef>
                <a:spcPts val="600"/>
              </a:spcBef>
            </a:pPr>
            <a:r>
              <a:rPr lang="en-US" dirty="0"/>
              <a:t>PSI, </a:t>
            </a:r>
            <a:r>
              <a:rPr lang="en-US" dirty="0" err="1"/>
              <a:t>Jhpiego</a:t>
            </a:r>
            <a:r>
              <a:rPr lang="en-US" dirty="0"/>
              <a:t>, FHI, SCMS, CHAPS</a:t>
            </a:r>
          </a:p>
          <a:p>
            <a:pPr>
              <a:spcBef>
                <a:spcPts val="600"/>
              </a:spcBef>
            </a:pPr>
            <a:r>
              <a:rPr lang="en-US" dirty="0" err="1"/>
              <a:t>PrepPex</a:t>
            </a:r>
            <a:r>
              <a:rPr lang="en-US" dirty="0"/>
              <a:t> study team Zimbabwe: </a:t>
            </a:r>
          </a:p>
          <a:p>
            <a:pPr lvl="1"/>
            <a:r>
              <a:rPr lang="en-US" dirty="0"/>
              <a:t>Prof. </a:t>
            </a:r>
            <a:r>
              <a:rPr lang="en-US" dirty="0" err="1"/>
              <a:t>Mufuta</a:t>
            </a:r>
            <a:r>
              <a:rPr lang="en-US" dirty="0"/>
              <a:t> </a:t>
            </a:r>
            <a:r>
              <a:rPr lang="en-US" dirty="0" err="1"/>
              <a:t>Tshimanga</a:t>
            </a:r>
            <a:r>
              <a:rPr lang="en-US" dirty="0"/>
              <a:t>, University of Zimbabwe</a:t>
            </a:r>
          </a:p>
          <a:p>
            <a:pPr lvl="1"/>
            <a:r>
              <a:rPr lang="en-US" dirty="0"/>
              <a:t>Dr. </a:t>
            </a:r>
            <a:r>
              <a:rPr lang="en-US" dirty="0" err="1"/>
              <a:t>Tonderai</a:t>
            </a:r>
            <a:r>
              <a:rPr lang="en-US" dirty="0"/>
              <a:t> </a:t>
            </a:r>
            <a:r>
              <a:rPr lang="en-US" dirty="0" err="1"/>
              <a:t>Mangwiro</a:t>
            </a:r>
            <a:r>
              <a:rPr lang="en-US" dirty="0"/>
              <a:t>, University of Zimbabwe</a:t>
            </a:r>
          </a:p>
          <a:p>
            <a:pPr lvl="1"/>
            <a:r>
              <a:rPr lang="en-US" dirty="0"/>
              <a:t>Dr. Owen </a:t>
            </a:r>
            <a:r>
              <a:rPr lang="en-US" dirty="0" err="1"/>
              <a:t>Mugurungi</a:t>
            </a:r>
            <a:r>
              <a:rPr lang="en-US" dirty="0"/>
              <a:t>, Zimbabwe MOHCW</a:t>
            </a:r>
          </a:p>
          <a:p>
            <a:pPr lvl="1"/>
            <a:r>
              <a:rPr lang="en-US" dirty="0" err="1"/>
              <a:t>Sinokuthemba</a:t>
            </a:r>
            <a:r>
              <a:rPr lang="en-US" dirty="0"/>
              <a:t> </a:t>
            </a:r>
            <a:r>
              <a:rPr lang="en-US" dirty="0" err="1"/>
              <a:t>Xaba</a:t>
            </a:r>
            <a:r>
              <a:rPr lang="en-US" dirty="0"/>
              <a:t>, Zimbabwe MOHCW</a:t>
            </a:r>
          </a:p>
          <a:p>
            <a:pPr lvl="1"/>
            <a:r>
              <a:rPr lang="en-US" dirty="0" err="1"/>
              <a:t>Pessanai</a:t>
            </a:r>
            <a:r>
              <a:rPr lang="en-US" dirty="0"/>
              <a:t> </a:t>
            </a:r>
            <a:r>
              <a:rPr lang="en-US" dirty="0" err="1"/>
              <a:t>Chikobo</a:t>
            </a:r>
            <a:r>
              <a:rPr lang="en-US" dirty="0"/>
              <a:t>, </a:t>
            </a:r>
            <a:r>
              <a:rPr lang="en-US" dirty="0" smtClean="0"/>
              <a:t>ZICHIRE</a:t>
            </a:r>
            <a:endParaRPr lang="en-US" dirty="0"/>
          </a:p>
        </p:txBody>
      </p:sp>
    </p:spTree>
    <p:extLst>
      <p:ext uri="{BB962C8B-B14F-4D97-AF65-F5344CB8AC3E}">
        <p14:creationId xmlns:p14="http://schemas.microsoft.com/office/powerpoint/2010/main" val="2299220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14600"/>
            <a:ext cx="5867400" cy="1107996"/>
          </a:xfrm>
          <a:prstGeom prst="rect">
            <a:avLst/>
          </a:prstGeom>
          <a:noFill/>
        </p:spPr>
        <p:txBody>
          <a:bodyPr wrap="square" rtlCol="0">
            <a:spAutoFit/>
          </a:bodyPr>
          <a:lstStyle/>
          <a:p>
            <a:pPr algn="ctr"/>
            <a:r>
              <a:rPr lang="en-US" sz="6600" dirty="0" smtClean="0">
                <a:solidFill>
                  <a:schemeClr val="bg1"/>
                </a:solidFill>
                <a:latin typeface="Calibri" panose="020F0502020204030204" pitchFamily="34" charset="0"/>
              </a:rPr>
              <a:t>Thank you!</a:t>
            </a:r>
            <a:endParaRPr lang="en-US" sz="6600" dirty="0">
              <a:solidFill>
                <a:schemeClr val="bg1"/>
              </a:solidFill>
              <a:latin typeface="Calibri" panose="020F0502020204030204" pitchFamily="34" charset="0"/>
            </a:endParaRPr>
          </a:p>
        </p:txBody>
      </p:sp>
      <p:sp>
        <p:nvSpPr>
          <p:cNvPr id="3" name="Rectangle 2"/>
          <p:cNvSpPr/>
          <p:nvPr/>
        </p:nvSpPr>
        <p:spPr bwMode="auto">
          <a:xfrm>
            <a:off x="0" y="6019800"/>
            <a:ext cx="9144000" cy="9905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4" name="Picture 3" descr="Horizontal-usaid-logo.jpg"/>
          <p:cNvPicPr>
            <a:picLocks noChangeAspect="1"/>
          </p:cNvPicPr>
          <p:nvPr/>
        </p:nvPicPr>
        <p:blipFill>
          <a:blip r:embed="rId3"/>
          <a:stretch>
            <a:fillRect/>
          </a:stretch>
        </p:blipFill>
        <p:spPr>
          <a:xfrm>
            <a:off x="0" y="6052325"/>
            <a:ext cx="2639753" cy="805675"/>
          </a:xfrm>
          <a:prstGeom prst="rect">
            <a:avLst/>
          </a:prstGeom>
        </p:spPr>
      </p:pic>
      <p:pic>
        <p:nvPicPr>
          <p:cNvPr id="9" name="Picture 8"/>
          <p:cNvPicPr>
            <a:picLocks noChangeAspect="1" noChangeArrowheads="1"/>
          </p:cNvPicPr>
          <p:nvPr/>
        </p:nvPicPr>
        <p:blipFill>
          <a:blip r:embed="rId4" cstate="print"/>
          <a:srcRect/>
          <a:stretch>
            <a:fillRect/>
          </a:stretch>
        </p:blipFill>
        <p:spPr bwMode="auto">
          <a:xfrm>
            <a:off x="8212932" y="5143500"/>
            <a:ext cx="724694" cy="876300"/>
          </a:xfrm>
          <a:prstGeom prst="rect">
            <a:avLst/>
          </a:prstGeom>
          <a:noFill/>
          <a:ln w="9525">
            <a:noFill/>
            <a:miter lim="800000"/>
            <a:headEnd/>
            <a:tailEnd/>
          </a:ln>
        </p:spPr>
      </p:pic>
    </p:spTree>
    <p:extLst>
      <p:ext uri="{BB962C8B-B14F-4D97-AF65-F5344CB8AC3E}">
        <p14:creationId xmlns:p14="http://schemas.microsoft.com/office/powerpoint/2010/main" val="3421177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071" y="1447800"/>
            <a:ext cx="8347129" cy="4829629"/>
          </a:xfrm>
        </p:spPr>
        <p:txBody>
          <a:bodyPr>
            <a:normAutofit/>
          </a:bodyPr>
          <a:lstStyle/>
          <a:p>
            <a:r>
              <a:rPr lang="en-US" sz="2500" dirty="0"/>
              <a:t>3 conventional surgical male circumcision methods recommended </a:t>
            </a:r>
            <a:r>
              <a:rPr lang="en-US" sz="2500" dirty="0" smtClean="0"/>
              <a:t>by WHO including forceps guided, dorsal slit and sleeve resection</a:t>
            </a:r>
          </a:p>
          <a:p>
            <a:r>
              <a:rPr lang="en-US" sz="2500" dirty="0" smtClean="0"/>
              <a:t>1 device pre-qualified by WHO, </a:t>
            </a:r>
            <a:r>
              <a:rPr lang="en-US" sz="2500" dirty="0" err="1" smtClean="0"/>
              <a:t>Prepex</a:t>
            </a:r>
            <a:endParaRPr lang="en-US" sz="2500" dirty="0"/>
          </a:p>
          <a:p>
            <a:r>
              <a:rPr lang="en-US" sz="2500" dirty="0"/>
              <a:t>Challenges of conventional surgical method </a:t>
            </a:r>
            <a:r>
              <a:rPr lang="en-US" sz="2500" dirty="0" smtClean="0"/>
              <a:t> </a:t>
            </a:r>
            <a:endParaRPr lang="en-US" sz="2500" dirty="0"/>
          </a:p>
          <a:p>
            <a:pPr lvl="1"/>
            <a:r>
              <a:rPr lang="en-US" sz="2400" dirty="0" smtClean="0"/>
              <a:t>Use of local anesthesia </a:t>
            </a:r>
          </a:p>
          <a:p>
            <a:pPr lvl="1"/>
            <a:r>
              <a:rPr lang="en-US" sz="2400" dirty="0" smtClean="0"/>
              <a:t>Pain </a:t>
            </a:r>
          </a:p>
          <a:p>
            <a:pPr lvl="1"/>
            <a:r>
              <a:rPr lang="en-US" sz="2400" dirty="0" smtClean="0"/>
              <a:t>Limited </a:t>
            </a:r>
            <a:r>
              <a:rPr lang="en-US" sz="2400" dirty="0"/>
              <a:t>number of health care workers</a:t>
            </a:r>
          </a:p>
          <a:p>
            <a:pPr lvl="1"/>
            <a:r>
              <a:rPr lang="en-US" sz="2400" dirty="0"/>
              <a:t>Time and resources required</a:t>
            </a:r>
          </a:p>
          <a:p>
            <a:r>
              <a:rPr lang="en-US" sz="2500" dirty="0" smtClean="0"/>
              <a:t>Innovative </a:t>
            </a:r>
            <a:r>
              <a:rPr lang="en-US" sz="2500" dirty="0"/>
              <a:t>method solutions </a:t>
            </a:r>
          </a:p>
          <a:p>
            <a:pPr lvl="1"/>
            <a:r>
              <a:rPr lang="en-US" sz="2500" dirty="0"/>
              <a:t>Devices?  </a:t>
            </a:r>
          </a:p>
          <a:p>
            <a:pPr lvl="2"/>
            <a:endParaRPr lang="en-US" b="1" dirty="0" smtClean="0">
              <a:solidFill>
                <a:schemeClr val="tx1">
                  <a:lumMod val="85000"/>
                  <a:lumOff val="15000"/>
                </a:schemeClr>
              </a:solidFill>
            </a:endParaRPr>
          </a:p>
        </p:txBody>
      </p:sp>
      <p:sp>
        <p:nvSpPr>
          <p:cNvPr id="5" name="Title 1"/>
          <p:cNvSpPr>
            <a:spLocks noGrp="1"/>
          </p:cNvSpPr>
          <p:nvPr>
            <p:ph type="title"/>
          </p:nvPr>
        </p:nvSpPr>
        <p:spPr>
          <a:xfrm>
            <a:off x="914400" y="152400"/>
            <a:ext cx="7772400" cy="944562"/>
          </a:xfrm>
        </p:spPr>
        <p:txBody>
          <a:bodyPr/>
          <a:lstStyle/>
          <a:p>
            <a:r>
              <a:rPr lang="en-US" dirty="0" smtClean="0"/>
              <a:t>Introduction</a:t>
            </a:r>
            <a:endParaRPr lang="en-US" dirty="0"/>
          </a:p>
        </p:txBody>
      </p:sp>
    </p:spTree>
    <p:extLst>
      <p:ext uri="{BB962C8B-B14F-4D97-AF65-F5344CB8AC3E}">
        <p14:creationId xmlns:p14="http://schemas.microsoft.com/office/powerpoint/2010/main" val="1067690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flipV="1">
            <a:off x="1146998" y="2372182"/>
            <a:ext cx="0" cy="691834"/>
          </a:xfrm>
          <a:prstGeom prst="straightConnector1">
            <a:avLst/>
          </a:prstGeom>
          <a:ln w="63500">
            <a:no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46998" y="3064017"/>
            <a:ext cx="0" cy="691834"/>
          </a:xfrm>
          <a:prstGeom prst="straightConnector1">
            <a:avLst/>
          </a:prstGeom>
          <a:ln w="63500">
            <a:no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81000" y="1828800"/>
            <a:ext cx="8308668" cy="4107623"/>
            <a:chOff x="1146998" y="1668055"/>
            <a:chExt cx="6858822" cy="3222561"/>
          </a:xfrm>
        </p:grpSpPr>
        <p:pic>
          <p:nvPicPr>
            <p:cNvPr id="7" name="Picture 2" descr="http://mohammadihsan.com/content/data/upimages/Smart_Kla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780928"/>
              <a:ext cx="1257451" cy="951272"/>
            </a:xfrm>
            <a:prstGeom prst="rect">
              <a:avLst/>
            </a:prstGeom>
            <a:noFill/>
            <a:ln>
              <a:noFill/>
            </a:ln>
          </p:spPr>
        </p:pic>
        <p:pic>
          <p:nvPicPr>
            <p:cNvPr id="8" name="Picture 4" descr="http://i54.tinypic.com/11vr7g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464" y="1668056"/>
              <a:ext cx="1886177" cy="912506"/>
            </a:xfrm>
            <a:prstGeom prst="rect">
              <a:avLst/>
            </a:prstGeom>
            <a:noFill/>
            <a:ln>
              <a:noFill/>
            </a:ln>
          </p:spPr>
        </p:pic>
        <p:pic>
          <p:nvPicPr>
            <p:cNvPr id="9" name="Picture 6" descr="http://i55.tinypic.com/15f0f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7516" y="2780928"/>
              <a:ext cx="1199809" cy="963477"/>
            </a:xfrm>
            <a:prstGeom prst="rect">
              <a:avLst/>
            </a:prstGeom>
            <a:noFill/>
            <a:ln>
              <a:noFill/>
            </a:ln>
          </p:spPr>
        </p:pic>
        <p:pic>
          <p:nvPicPr>
            <p:cNvPr id="10" name="Picture 8" descr="http://i51.tinypic.com/t4yzr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3989" y="1668055"/>
              <a:ext cx="895699" cy="908034"/>
            </a:xfrm>
            <a:prstGeom prst="rect">
              <a:avLst/>
            </a:prstGeom>
            <a:noFill/>
            <a:ln>
              <a:solidFill>
                <a:schemeClr val="tx1">
                  <a:lumMod val="50000"/>
                  <a:lumOff val="50000"/>
                </a:schemeClr>
              </a:solidFill>
            </a:ln>
          </p:spPr>
        </p:pic>
        <p:pic>
          <p:nvPicPr>
            <p:cNvPr id="11" name="Picture 14" descr="Tara KLamp circumcision devi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799" y="2780928"/>
              <a:ext cx="1507841" cy="951272"/>
            </a:xfrm>
            <a:prstGeom prst="rect">
              <a:avLst/>
            </a:prstGeom>
            <a:noFill/>
            <a:ln>
              <a:noFill/>
            </a:ln>
          </p:spPr>
        </p:pic>
        <p:pic>
          <p:nvPicPr>
            <p:cNvPr id="12" name="Picture 18" descr="ShangRing circumcision devi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3704" y="1668056"/>
              <a:ext cx="2514901" cy="881667"/>
            </a:xfrm>
            <a:prstGeom prst="rect">
              <a:avLst/>
            </a:prstGeom>
            <a:noFill/>
            <a:ln>
              <a:noFill/>
            </a:ln>
          </p:spPr>
        </p:pic>
        <p:cxnSp>
          <p:nvCxnSpPr>
            <p:cNvPr id="20" name="Straight Connector 19"/>
            <p:cNvCxnSpPr/>
            <p:nvPr/>
          </p:nvCxnSpPr>
          <p:spPr>
            <a:xfrm>
              <a:off x="1146998" y="3064017"/>
              <a:ext cx="6858822" cy="0"/>
            </a:xfrm>
            <a:prstGeom prst="line">
              <a:avLst/>
            </a:prstGeom>
            <a:ln w="63500">
              <a:no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9" cstate="print"/>
            <a:srcRect l="6005" r="10178"/>
            <a:stretch>
              <a:fillRect/>
            </a:stretch>
          </p:blipFill>
          <p:spPr bwMode="auto">
            <a:xfrm rot="16200000">
              <a:off x="4546915" y="3993887"/>
              <a:ext cx="936104" cy="857353"/>
            </a:xfrm>
            <a:prstGeom prst="rect">
              <a:avLst/>
            </a:prstGeom>
            <a:noFill/>
            <a:ln w="9525">
              <a:noFill/>
              <a:miter lim="800000"/>
              <a:headEnd/>
              <a:tailEnd/>
            </a:ln>
          </p:spPr>
        </p:pic>
        <p:pic>
          <p:nvPicPr>
            <p:cNvPr id="29" name="Picture 10" descr="http://profile.ak.fbcdn.net/hprofile-ak-ash2/195379_100000997913123_2103163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5669" y="2780928"/>
              <a:ext cx="1222937" cy="936104"/>
            </a:xfrm>
            <a:prstGeom prst="rect">
              <a:avLst/>
            </a:prstGeom>
            <a:noFill/>
          </p:spPr>
        </p:pic>
        <p:pic>
          <p:nvPicPr>
            <p:cNvPr id="31" name="Picture 4"/>
            <p:cNvPicPr>
              <a:picLocks noChangeAspect="1" noChangeArrowheads="1"/>
            </p:cNvPicPr>
            <p:nvPr/>
          </p:nvPicPr>
          <p:blipFill>
            <a:blip r:embed="rId11" cstate="print"/>
            <a:srcRect t="11397" r="5556"/>
            <a:stretch>
              <a:fillRect/>
            </a:stretch>
          </p:blipFill>
          <p:spPr bwMode="auto">
            <a:xfrm>
              <a:off x="3051700" y="3950771"/>
              <a:ext cx="1346550" cy="910819"/>
            </a:xfrm>
            <a:prstGeom prst="rect">
              <a:avLst/>
            </a:prstGeom>
            <a:noFill/>
            <a:ln w="9525">
              <a:noFill/>
              <a:miter lim="800000"/>
              <a:headEnd/>
              <a:tailEnd/>
            </a:ln>
            <a:effectLst/>
          </p:spPr>
        </p:pic>
        <p:pic>
          <p:nvPicPr>
            <p:cNvPr id="37" name="Picture 4" descr="plasbell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9632" y="3952297"/>
              <a:ext cx="1540857" cy="909292"/>
            </a:xfrm>
            <a:prstGeom prst="rect">
              <a:avLst/>
            </a:prstGeom>
            <a:noFill/>
            <a:ln w="9525">
              <a:noFill/>
              <a:miter lim="800000"/>
              <a:headEnd/>
              <a:tailEnd/>
            </a:ln>
          </p:spPr>
        </p:pic>
      </p:grpSp>
      <p:grpSp>
        <p:nvGrpSpPr>
          <p:cNvPr id="4" name="Group 3"/>
          <p:cNvGrpSpPr/>
          <p:nvPr/>
        </p:nvGrpSpPr>
        <p:grpSpPr>
          <a:xfrm>
            <a:off x="6395018" y="4908953"/>
            <a:ext cx="1256570" cy="1039647"/>
            <a:chOff x="7473534" y="4908953"/>
            <a:chExt cx="1256570" cy="1039647"/>
          </a:xfrm>
        </p:grpSpPr>
        <p:sp>
          <p:nvSpPr>
            <p:cNvPr id="18" name="Oval 17"/>
            <p:cNvSpPr/>
            <p:nvPr/>
          </p:nvSpPr>
          <p:spPr>
            <a:xfrm>
              <a:off x="7473534" y="4908953"/>
              <a:ext cx="1193864" cy="103964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accent3">
                    <a:lumMod val="50000"/>
                  </a:schemeClr>
                </a:solidFill>
              </a:endParaRPr>
            </a:p>
          </p:txBody>
        </p:sp>
        <p:sp>
          <p:nvSpPr>
            <p:cNvPr id="19" name="TextBox 18"/>
            <p:cNvSpPr txBox="1"/>
            <p:nvPr/>
          </p:nvSpPr>
          <p:spPr>
            <a:xfrm>
              <a:off x="7543872" y="5231936"/>
              <a:ext cx="1186232" cy="461664"/>
            </a:xfrm>
            <a:prstGeom prst="rect">
              <a:avLst/>
            </a:prstGeom>
            <a:noFill/>
          </p:spPr>
          <p:txBody>
            <a:bodyPr wrap="square" rtlCol="0">
              <a:spAutoFit/>
            </a:bodyPr>
            <a:lstStyle/>
            <a:p>
              <a:r>
                <a:rPr lang="en-US" sz="2400" b="1" dirty="0" smtClean="0"/>
                <a:t>others?</a:t>
              </a:r>
              <a:endParaRPr lang="en-GB" sz="2400" b="1" dirty="0"/>
            </a:p>
          </p:txBody>
        </p:sp>
      </p:grpSp>
      <p:sp>
        <p:nvSpPr>
          <p:cNvPr id="23" name="Title 1"/>
          <p:cNvSpPr>
            <a:spLocks noGrp="1"/>
          </p:cNvSpPr>
          <p:nvPr>
            <p:ph type="title"/>
          </p:nvPr>
        </p:nvSpPr>
        <p:spPr>
          <a:xfrm>
            <a:off x="914400" y="274638"/>
            <a:ext cx="7772400" cy="1143000"/>
          </a:xfrm>
        </p:spPr>
        <p:txBody>
          <a:bodyPr>
            <a:normAutofit fontScale="90000"/>
          </a:bodyPr>
          <a:lstStyle/>
          <a:p>
            <a:r>
              <a:rPr lang="en-US" dirty="0" smtClean="0"/>
              <a:t>Many devices: should they be used?</a:t>
            </a:r>
            <a:endParaRPr lang="en-US" dirty="0"/>
          </a:p>
        </p:txBody>
      </p:sp>
    </p:spTree>
    <p:extLst>
      <p:ext uri="{BB962C8B-B14F-4D97-AF65-F5344CB8AC3E}">
        <p14:creationId xmlns:p14="http://schemas.microsoft.com/office/powerpoint/2010/main" val="203202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093" y="1840508"/>
            <a:ext cx="6295125" cy="4525963"/>
          </a:xfrm>
        </p:spPr>
        <p:txBody>
          <a:bodyPr/>
          <a:lstStyle/>
          <a:p>
            <a:r>
              <a:rPr lang="en-US" sz="2400" b="1" dirty="0" smtClean="0"/>
              <a:t>Technical </a:t>
            </a:r>
            <a:r>
              <a:rPr lang="en-US" sz="2400" b="1" dirty="0"/>
              <a:t>Advisory Group on Innovation in Male </a:t>
            </a:r>
            <a:r>
              <a:rPr lang="en-US" sz="2400" b="1" dirty="0" smtClean="0"/>
              <a:t>Circumcision</a:t>
            </a:r>
          </a:p>
          <a:p>
            <a:pPr lvl="1"/>
            <a:r>
              <a:rPr lang="en-US" sz="2400" b="1" dirty="0" smtClean="0"/>
              <a:t>advises </a:t>
            </a:r>
            <a:r>
              <a:rPr lang="en-US" sz="2400" b="1" dirty="0"/>
              <a:t>WHO on technological </a:t>
            </a:r>
            <a:r>
              <a:rPr lang="en-US" sz="2400" b="1" dirty="0" smtClean="0"/>
              <a:t>innovations and reviews clinical data</a:t>
            </a:r>
          </a:p>
          <a:p>
            <a:r>
              <a:rPr lang="en-US" sz="2400" b="1" i="1" dirty="0" smtClean="0"/>
              <a:t>Framework </a:t>
            </a:r>
            <a:r>
              <a:rPr lang="en-US" sz="2400" b="1" i="1" dirty="0"/>
              <a:t>for clinical evaluation</a:t>
            </a:r>
            <a:r>
              <a:rPr lang="en-US" sz="2400" b="1" dirty="0"/>
              <a:t> </a:t>
            </a:r>
            <a:r>
              <a:rPr lang="en-US" sz="2400" b="1" dirty="0" smtClean="0"/>
              <a:t>of </a:t>
            </a:r>
            <a:r>
              <a:rPr lang="en-US" sz="2400" b="1" i="1" dirty="0" smtClean="0"/>
              <a:t>devices for male circumcision</a:t>
            </a:r>
          </a:p>
          <a:p>
            <a:pPr lvl="1"/>
            <a:r>
              <a:rPr lang="en-US" sz="2400" b="1" dirty="0" smtClean="0"/>
              <a:t>describes clinical evaluation pathways required to assess device efficacy, safety</a:t>
            </a:r>
          </a:p>
          <a:p>
            <a:pPr lvl="1"/>
            <a:r>
              <a:rPr lang="en-US" sz="2400" b="1" dirty="0" smtClean="0"/>
              <a:t>defines key device characteristics to evaluate clinically</a:t>
            </a:r>
            <a:endParaRPr lang="en-GB" sz="24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219" y="2348933"/>
            <a:ext cx="2252522" cy="32173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143000" y="304800"/>
            <a:ext cx="77724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Assessing device clinical efficacy and safety</a:t>
            </a:r>
            <a:endParaRPr lang="en-US" dirty="0"/>
          </a:p>
        </p:txBody>
      </p:sp>
    </p:spTree>
    <p:extLst>
      <p:ext uri="{BB962C8B-B14F-4D97-AF65-F5344CB8AC3E}">
        <p14:creationId xmlns:p14="http://schemas.microsoft.com/office/powerpoint/2010/main" val="310021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76765495"/>
              </p:ext>
            </p:extLst>
          </p:nvPr>
        </p:nvGraphicFramePr>
        <p:xfrm>
          <a:off x="4674684" y="1225685"/>
          <a:ext cx="4295148" cy="5276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762000"/>
            <a:ext cx="3905250" cy="5429250"/>
          </a:xfrm>
          <a:prstGeom prst="rect">
            <a:avLst/>
          </a:prstGeom>
          <a:noFill/>
          <a:ln w="952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003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PrePex Device</a:t>
            </a:r>
          </a:p>
        </p:txBody>
      </p:sp>
      <p:sp>
        <p:nvSpPr>
          <p:cNvPr id="8" name="Content Placeholder 7"/>
          <p:cNvSpPr>
            <a:spLocks noGrp="1"/>
          </p:cNvSpPr>
          <p:nvPr>
            <p:ph idx="1"/>
          </p:nvPr>
        </p:nvSpPr>
        <p:spPr>
          <a:xfrm>
            <a:off x="755576" y="1600200"/>
            <a:ext cx="7931224" cy="1612776"/>
          </a:xfrm>
        </p:spPr>
        <p:txBody>
          <a:bodyPr>
            <a:normAutofit fontScale="70000" lnSpcReduction="20000"/>
          </a:bodyPr>
          <a:lstStyle/>
          <a:p>
            <a:pPr marL="342900" indent="-342900">
              <a:buClr>
                <a:srgbClr val="4D4D4D"/>
              </a:buClr>
              <a:buSzPct val="60000"/>
              <a:buFont typeface="Wingdings" pitchFamily="2" charset="2"/>
              <a:buChar char="q"/>
            </a:pPr>
            <a:r>
              <a:rPr lang="en-GB" dirty="0"/>
              <a:t>Developed in Tel Aviv, Israel with initial clinical work conducted in Rwanda</a:t>
            </a:r>
          </a:p>
          <a:p>
            <a:pPr marL="342900" indent="-342900">
              <a:buClr>
                <a:srgbClr val="4D4D4D"/>
              </a:buClr>
              <a:buSzPct val="60000"/>
              <a:buFont typeface="Wingdings" pitchFamily="2" charset="2"/>
              <a:buChar char="q"/>
            </a:pPr>
            <a:r>
              <a:rPr lang="en-GB" dirty="0"/>
              <a:t>Inner ring (C) placed between glans and foreskin</a:t>
            </a:r>
          </a:p>
          <a:p>
            <a:pPr marL="342900" indent="-342900">
              <a:buClr>
                <a:srgbClr val="4D4D4D"/>
              </a:buClr>
              <a:buSzPct val="60000"/>
              <a:buFont typeface="Wingdings" pitchFamily="2" charset="2"/>
              <a:buChar char="q"/>
            </a:pPr>
            <a:r>
              <a:rPr lang="en-GB" dirty="0"/>
              <a:t>Outer O-ring (D) applied externally to foreskin using the applicator (A) and pinches foreskin in groove in inner </a:t>
            </a:r>
            <a:r>
              <a:rPr lang="en-GB" dirty="0" smtClean="0"/>
              <a:t>ring</a:t>
            </a:r>
            <a:endParaRPr lang="en-GB" dirty="0"/>
          </a:p>
        </p:txBody>
      </p:sp>
      <p:pic>
        <p:nvPicPr>
          <p:cNvPr id="10" name="Picture 4"/>
          <p:cNvPicPr>
            <a:picLocks noChangeAspect="1" noChangeArrowheads="1"/>
          </p:cNvPicPr>
          <p:nvPr/>
        </p:nvPicPr>
        <p:blipFill>
          <a:blip r:embed="rId2" cstate="print"/>
          <a:srcRect/>
          <a:stretch>
            <a:fillRect/>
          </a:stretch>
        </p:blipFill>
        <p:spPr bwMode="auto">
          <a:xfrm>
            <a:off x="4752996" y="3212976"/>
            <a:ext cx="3936979" cy="2838574"/>
          </a:xfrm>
          <a:prstGeom prst="rect">
            <a:avLst/>
          </a:prstGeom>
          <a:noFill/>
          <a:ln w="9525">
            <a:noFill/>
            <a:miter lim="800000"/>
            <a:headEnd/>
            <a:tailEnd/>
          </a:ln>
          <a:effectLst/>
        </p:spPr>
      </p:pic>
      <p:sp>
        <p:nvSpPr>
          <p:cNvPr id="11" name="Content Placeholder 7"/>
          <p:cNvSpPr txBox="1">
            <a:spLocks/>
          </p:cNvSpPr>
          <p:nvPr/>
        </p:nvSpPr>
        <p:spPr>
          <a:xfrm>
            <a:off x="740990" y="3126567"/>
            <a:ext cx="3816424" cy="190101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tx1"/>
                </a:solidFill>
                <a:latin typeface="Calibri" pitchFamily="34" charset="0"/>
                <a:ea typeface="+mn-ea"/>
                <a:cs typeface="Calibri" pitchFamily="34" charset="0"/>
              </a:defRPr>
            </a:lvl1pPr>
            <a:lvl2pPr marL="457200" indent="-182880" algn="l" defTabSz="914400" rtl="0" eaLnBrk="1" latinLnBrk="0" hangingPunct="1">
              <a:spcBef>
                <a:spcPct val="20000"/>
              </a:spcBef>
              <a:buClr>
                <a:schemeClr val="accent1"/>
              </a:buClr>
              <a:buSzPct val="100000"/>
              <a:buFont typeface="Wingdings" pitchFamily="2" charset="2"/>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10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Clr>
                <a:srgbClr val="4D4D4D"/>
              </a:buClr>
              <a:buSzPct val="60000"/>
              <a:buFont typeface="Wingdings" pitchFamily="2" charset="2"/>
              <a:buChar char="q"/>
            </a:pPr>
            <a:r>
              <a:rPr lang="en-GB" sz="1800" dirty="0">
                <a:latin typeface="+mn-lt"/>
                <a:cs typeface="+mn-cs"/>
              </a:rPr>
              <a:t>O-ring compresses foreskin causing ischemia</a:t>
            </a:r>
          </a:p>
          <a:p>
            <a:pPr marL="342900" indent="-342900">
              <a:buClr>
                <a:srgbClr val="4D4D4D"/>
              </a:buClr>
              <a:buSzPct val="60000"/>
              <a:buFont typeface="Wingdings" pitchFamily="2" charset="2"/>
              <a:buChar char="q"/>
            </a:pPr>
            <a:r>
              <a:rPr lang="en-GB" sz="1800" dirty="0">
                <a:latin typeface="+mn-lt"/>
                <a:cs typeface="+mn-cs"/>
              </a:rPr>
              <a:t>Necrotic foreskin removed, together with device, after 7 days</a:t>
            </a:r>
          </a:p>
          <a:p>
            <a:pPr marL="342900" indent="-342900">
              <a:buClr>
                <a:srgbClr val="4D4D4D"/>
              </a:buClr>
              <a:buSzPct val="60000"/>
              <a:buFont typeface="Wingdings" pitchFamily="2" charset="2"/>
              <a:buChar char="q"/>
            </a:pPr>
            <a:r>
              <a:rPr lang="en-GB" sz="1800" dirty="0">
                <a:latin typeface="+mn-lt"/>
                <a:cs typeface="+mn-cs"/>
              </a:rPr>
              <a:t>In most cases, no anaesthesia required</a:t>
            </a:r>
          </a:p>
        </p:txBody>
      </p:sp>
      <p:sp>
        <p:nvSpPr>
          <p:cNvPr id="12" name="Content Placeholder 7"/>
          <p:cNvSpPr txBox="1">
            <a:spLocks/>
          </p:cNvSpPr>
          <p:nvPr/>
        </p:nvSpPr>
        <p:spPr>
          <a:xfrm>
            <a:off x="755576" y="5229201"/>
            <a:ext cx="3816424" cy="792087"/>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tx1"/>
                </a:solidFill>
                <a:latin typeface="Calibri" pitchFamily="34" charset="0"/>
                <a:ea typeface="+mn-ea"/>
                <a:cs typeface="Calibri" pitchFamily="34" charset="0"/>
              </a:defRPr>
            </a:lvl1pPr>
            <a:lvl2pPr marL="457200" indent="-182880" algn="l" defTabSz="914400" rtl="0" eaLnBrk="1" latinLnBrk="0" hangingPunct="1">
              <a:spcBef>
                <a:spcPct val="20000"/>
              </a:spcBef>
              <a:buClr>
                <a:schemeClr val="accent1"/>
              </a:buClr>
              <a:buSzPct val="100000"/>
              <a:buFont typeface="Wingdings" pitchFamily="2" charset="2"/>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10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Circ MedTech, Tel Aviv, Israel</a:t>
            </a:r>
          </a:p>
          <a:p>
            <a:r>
              <a:rPr lang="en-US" dirty="0"/>
              <a:t>http://www.prepex.com</a:t>
            </a:r>
            <a:r>
              <a:rPr lang="en-US" dirty="0" smtClean="0"/>
              <a:t>/  </a:t>
            </a:r>
            <a:endParaRPr lang="en-US" dirty="0"/>
          </a:p>
        </p:txBody>
      </p:sp>
    </p:spTree>
    <p:extLst>
      <p:ext uri="{BB962C8B-B14F-4D97-AF65-F5344CB8AC3E}">
        <p14:creationId xmlns:p14="http://schemas.microsoft.com/office/powerpoint/2010/main" val="257515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dirty="0"/>
              <a:t>Research </a:t>
            </a:r>
            <a:r>
              <a:rPr lang="en-US" dirty="0" smtClean="0"/>
              <a:t>Questions</a:t>
            </a:r>
            <a:endParaRPr lang="en-US"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lnSpc>
                <a:spcPct val="120000"/>
              </a:lnSpc>
              <a:spcBef>
                <a:spcPts val="1200"/>
              </a:spcBef>
            </a:pPr>
            <a:r>
              <a:rPr lang="en-US" dirty="0"/>
              <a:t>What is the unit cost of VMMC in Zimbabwe?</a:t>
            </a:r>
          </a:p>
          <a:p>
            <a:pPr lvl="1">
              <a:lnSpc>
                <a:spcPct val="120000"/>
              </a:lnSpc>
              <a:spcBef>
                <a:spcPts val="600"/>
              </a:spcBef>
            </a:pPr>
            <a:r>
              <a:rPr lang="en-US" dirty="0" smtClean="0"/>
              <a:t>Forceps-guided </a:t>
            </a:r>
            <a:r>
              <a:rPr lang="en-US" dirty="0"/>
              <a:t>surgery</a:t>
            </a:r>
          </a:p>
          <a:p>
            <a:pPr lvl="1">
              <a:lnSpc>
                <a:spcPct val="120000"/>
              </a:lnSpc>
              <a:spcBef>
                <a:spcPts val="600"/>
              </a:spcBef>
            </a:pPr>
            <a:r>
              <a:rPr lang="en-US" dirty="0" smtClean="0"/>
              <a:t>Mixed </a:t>
            </a:r>
            <a:r>
              <a:rPr lang="en-US" dirty="0"/>
              <a:t>(integrating </a:t>
            </a:r>
            <a:r>
              <a:rPr lang="en-US" dirty="0" err="1"/>
              <a:t>PrePex</a:t>
            </a:r>
            <a:r>
              <a:rPr lang="en-US" dirty="0"/>
              <a:t> into an existing surgical MC program)</a:t>
            </a:r>
          </a:p>
          <a:p>
            <a:pPr>
              <a:lnSpc>
                <a:spcPct val="120000"/>
              </a:lnSpc>
              <a:spcBef>
                <a:spcPts val="1200"/>
              </a:spcBef>
            </a:pPr>
            <a:r>
              <a:rPr lang="en-US" dirty="0"/>
              <a:t>What are the major cost drivers? </a:t>
            </a:r>
          </a:p>
          <a:p>
            <a:pPr>
              <a:lnSpc>
                <a:spcPct val="120000"/>
              </a:lnSpc>
              <a:spcBef>
                <a:spcPts val="1200"/>
              </a:spcBef>
            </a:pPr>
            <a:r>
              <a:rPr lang="en-US" dirty="0"/>
              <a:t>What impact do the following have on unit cost?  </a:t>
            </a:r>
          </a:p>
          <a:p>
            <a:pPr lvl="1">
              <a:lnSpc>
                <a:spcPct val="120000"/>
              </a:lnSpc>
              <a:spcBef>
                <a:spcPts val="600"/>
              </a:spcBef>
            </a:pPr>
            <a:r>
              <a:rPr lang="en-US" dirty="0" smtClean="0"/>
              <a:t>Percentage of </a:t>
            </a:r>
            <a:r>
              <a:rPr lang="en-US" dirty="0"/>
              <a:t>site capacity used</a:t>
            </a:r>
          </a:p>
          <a:p>
            <a:pPr lvl="1">
              <a:lnSpc>
                <a:spcPct val="120000"/>
              </a:lnSpc>
              <a:spcBef>
                <a:spcPts val="600"/>
              </a:spcBef>
            </a:pPr>
            <a:r>
              <a:rPr lang="en-US" dirty="0" smtClean="0"/>
              <a:t>Ratio </a:t>
            </a:r>
            <a:r>
              <a:rPr lang="en-US" dirty="0"/>
              <a:t>of surgery vs. device-based circumcisions at </a:t>
            </a:r>
            <a:r>
              <a:rPr lang="en-US" dirty="0" smtClean="0"/>
              <a:t>a mixed </a:t>
            </a:r>
            <a:r>
              <a:rPr lang="en-US" dirty="0"/>
              <a:t>site</a:t>
            </a:r>
          </a:p>
          <a:p>
            <a:pPr lvl="1">
              <a:lnSpc>
                <a:spcPct val="120000"/>
              </a:lnSpc>
              <a:spcBef>
                <a:spcPts val="600"/>
              </a:spcBef>
            </a:pPr>
            <a:r>
              <a:rPr lang="en-US" dirty="0" smtClean="0"/>
              <a:t>Device </a:t>
            </a:r>
            <a:r>
              <a:rPr lang="en-US" dirty="0"/>
              <a:t>cost</a:t>
            </a:r>
          </a:p>
          <a:p>
            <a:endParaRPr lang="en-US" dirty="0"/>
          </a:p>
        </p:txBody>
      </p:sp>
      <p:pic>
        <p:nvPicPr>
          <p:cNvPr id="4" name="Picture 3" descr="Screen Shot 2014-07-20 at 1.38.36 PM.png"/>
          <p:cNvPicPr>
            <a:picLocks noChangeAspect="1"/>
          </p:cNvPicPr>
          <p:nvPr/>
        </p:nvPicPr>
        <p:blipFill rotWithShape="1">
          <a:blip r:embed="rId2">
            <a:extLst>
              <a:ext uri="{28A0092B-C50C-407E-A947-70E740481C1C}">
                <a14:useLocalDpi xmlns:a14="http://schemas.microsoft.com/office/drawing/2010/main" val="0"/>
              </a:ext>
            </a:extLst>
          </a:blip>
          <a:srcRect l="-249" t="-2093" r="-1777" b="2093"/>
          <a:stretch/>
        </p:blipFill>
        <p:spPr>
          <a:xfrm>
            <a:off x="0" y="5180032"/>
            <a:ext cx="9144000" cy="1676400"/>
          </a:xfrm>
          <a:prstGeom prst="rect">
            <a:avLst/>
          </a:prstGeom>
        </p:spPr>
      </p:pic>
    </p:spTree>
    <p:extLst>
      <p:ext uri="{BB962C8B-B14F-4D97-AF65-F5344CB8AC3E}">
        <p14:creationId xmlns:p14="http://schemas.microsoft.com/office/powerpoint/2010/main" val="201960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dirty="0"/>
              <a:t>What </a:t>
            </a:r>
            <a:r>
              <a:rPr lang="en-US" dirty="0" smtClean="0"/>
              <a:t>Are </a:t>
            </a:r>
            <a:r>
              <a:rPr lang="en-US" dirty="0"/>
              <a:t>the </a:t>
            </a:r>
            <a:r>
              <a:rPr lang="en-US" dirty="0" smtClean="0"/>
              <a:t>Key Cost Drivers</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341241733"/>
              </p:ext>
            </p:extLst>
          </p:nvPr>
        </p:nvGraphicFramePr>
        <p:xfrm>
          <a:off x="381000" y="1524000"/>
          <a:ext cx="8229600" cy="3870960"/>
        </p:xfrm>
        <a:graphic>
          <a:graphicData uri="http://schemas.openxmlformats.org/drawingml/2006/table">
            <a:tbl>
              <a:tblPr/>
              <a:tblGrid>
                <a:gridCol w="2924764"/>
                <a:gridCol w="1326209"/>
                <a:gridCol w="1326209"/>
                <a:gridCol w="1326209"/>
                <a:gridCol w="1326209"/>
              </a:tblGrid>
              <a:tr h="603899">
                <a:tc>
                  <a:txBody>
                    <a:bodyPr/>
                    <a:lstStyle/>
                    <a:p>
                      <a:pPr algn="ctr" fontAlgn="b"/>
                      <a:r>
                        <a:rPr lang="en-US" sz="1900" b="1" i="0" u="none" strike="noStrike" dirty="0">
                          <a:solidFill>
                            <a:srgbClr val="FFFFFF"/>
                          </a:solidFill>
                          <a:effectLst/>
                          <a:latin typeface="+mn-lt"/>
                        </a:rPr>
                        <a:t> </a:t>
                      </a:r>
                    </a:p>
                  </a:txBody>
                  <a:tcPr marL="18288" marR="18288" marT="18288"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p>
                      <a:pPr algn="ctr" fontAlgn="b"/>
                      <a:r>
                        <a:rPr lang="en-US" sz="1900" b="1" i="0" u="none" strike="noStrike" dirty="0">
                          <a:solidFill>
                            <a:srgbClr val="FFFFFF"/>
                          </a:solidFill>
                          <a:effectLst/>
                          <a:latin typeface="+mn-lt"/>
                        </a:rPr>
                        <a:t>FG-surgery only</a:t>
                      </a:r>
                    </a:p>
                  </a:txBody>
                  <a:tcPr marL="18288" marR="18288"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lang="en-US"/>
                    </a:p>
                  </a:txBody>
                  <a:tcPr/>
                </a:tc>
                <a:tc gridSpan="2">
                  <a:txBody>
                    <a:bodyPr/>
                    <a:lstStyle/>
                    <a:p>
                      <a:pPr algn="ctr" fontAlgn="b"/>
                      <a:r>
                        <a:rPr lang="en-US" sz="1900" b="1" i="0" u="none" strike="noStrike" dirty="0">
                          <a:solidFill>
                            <a:srgbClr val="FFFFFF"/>
                          </a:solidFill>
                          <a:effectLst/>
                          <a:latin typeface="+mn-lt"/>
                        </a:rPr>
                        <a:t>M</a:t>
                      </a:r>
                      <a:r>
                        <a:rPr lang="en-US" sz="1900" b="1" i="0" u="none" strike="noStrike" dirty="0" smtClean="0">
                          <a:solidFill>
                            <a:srgbClr val="FFFFFF"/>
                          </a:solidFill>
                          <a:effectLst/>
                          <a:latin typeface="+mn-lt"/>
                        </a:rPr>
                        <a:t>ixed </a:t>
                      </a:r>
                      <a:r>
                        <a:rPr lang="en-US" sz="1900" b="1" i="0" u="none" strike="noStrike" dirty="0">
                          <a:solidFill>
                            <a:srgbClr val="FFFFFF"/>
                          </a:solidFill>
                          <a:effectLst/>
                          <a:latin typeface="+mn-lt"/>
                        </a:rPr>
                        <a:t>site FG-surgery + </a:t>
                      </a:r>
                      <a:r>
                        <a:rPr lang="en-US" sz="1900" b="1" i="0" u="none" strike="noStrike" dirty="0" err="1">
                          <a:solidFill>
                            <a:srgbClr val="FFFFFF"/>
                          </a:solidFill>
                          <a:effectLst/>
                          <a:latin typeface="+mn-lt"/>
                        </a:rPr>
                        <a:t>PrePex</a:t>
                      </a:r>
                      <a:endParaRPr lang="en-US" sz="1900" b="1" i="0" u="none" strike="noStrike" dirty="0">
                        <a:solidFill>
                          <a:srgbClr val="FFFFFF"/>
                        </a:solidFill>
                        <a:effectLst/>
                        <a:latin typeface="+mn-lt"/>
                      </a:endParaRPr>
                    </a:p>
                  </a:txBody>
                  <a:tcPr marL="18288" marR="18288" marT="18288"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lang="en-US"/>
                    </a:p>
                  </a:txBody>
                  <a:tcPr/>
                </a:tc>
              </a:tr>
              <a:tr h="603899">
                <a:tc>
                  <a:txBody>
                    <a:bodyPr/>
                    <a:lstStyle/>
                    <a:p>
                      <a:pPr algn="l" fontAlgn="b"/>
                      <a:r>
                        <a:rPr lang="en-US" sz="1900" b="1" i="0" u="none" strike="noStrike">
                          <a:solidFill>
                            <a:srgbClr val="FFFFFF"/>
                          </a:solidFill>
                          <a:effectLst/>
                          <a:latin typeface="+mn-lt"/>
                        </a:rPr>
                        <a:t> </a:t>
                      </a:r>
                    </a:p>
                  </a:txBody>
                  <a:tcPr marL="18288" marR="18288" marT="18288"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1900" b="1" i="0" u="none" strike="noStrike" dirty="0" smtClean="0">
                          <a:solidFill>
                            <a:srgbClr val="FFFFFF"/>
                          </a:solidFill>
                          <a:effectLst/>
                          <a:latin typeface="+mn-lt"/>
                        </a:rPr>
                        <a:t>Cost/ </a:t>
                      </a:r>
                      <a:r>
                        <a:rPr lang="en-US" sz="1900" b="1" i="0" u="none" strike="noStrike" dirty="0">
                          <a:solidFill>
                            <a:srgbClr val="FFFFFF"/>
                          </a:solidFill>
                          <a:effectLst/>
                          <a:latin typeface="+mn-lt"/>
                        </a:rPr>
                        <a:t>circumcision</a:t>
                      </a:r>
                    </a:p>
                  </a:txBody>
                  <a:tcPr marL="18288" marR="18288"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1900" b="1" i="0" u="none" strike="noStrike">
                          <a:solidFill>
                            <a:srgbClr val="FFFFFF"/>
                          </a:solidFill>
                          <a:effectLst/>
                          <a:latin typeface="+mn-lt"/>
                        </a:rPr>
                        <a:t>% of unit cost</a:t>
                      </a:r>
                    </a:p>
                  </a:txBody>
                  <a:tcPr marL="18288" marR="18288"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1900" b="1" i="0" u="none" strike="noStrike" dirty="0" smtClean="0">
                          <a:solidFill>
                            <a:srgbClr val="FFFFFF"/>
                          </a:solidFill>
                          <a:effectLst/>
                          <a:latin typeface="+mn-lt"/>
                        </a:rPr>
                        <a:t>Cost/ </a:t>
                      </a:r>
                      <a:r>
                        <a:rPr lang="en-US" sz="1900" b="1" i="0" u="none" strike="noStrike" dirty="0">
                          <a:solidFill>
                            <a:srgbClr val="FFFFFF"/>
                          </a:solidFill>
                          <a:effectLst/>
                          <a:latin typeface="+mn-lt"/>
                        </a:rPr>
                        <a:t>circumcision </a:t>
                      </a:r>
                    </a:p>
                  </a:txBody>
                  <a:tcPr marL="18288" marR="18288"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1900" b="1" i="0" u="none" strike="noStrike" dirty="0">
                          <a:solidFill>
                            <a:srgbClr val="FFFFFF"/>
                          </a:solidFill>
                          <a:effectLst/>
                          <a:latin typeface="+mn-lt"/>
                        </a:rPr>
                        <a:t>% of unit cost </a:t>
                      </a:r>
                    </a:p>
                  </a:txBody>
                  <a:tcPr marL="18288" marR="18288" marT="18288"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10830">
                <a:tc>
                  <a:txBody>
                    <a:bodyPr/>
                    <a:lstStyle/>
                    <a:p>
                      <a:pPr algn="l" fontAlgn="b"/>
                      <a:r>
                        <a:rPr lang="en-US" sz="1900" b="0" i="0" u="none" strike="noStrike" dirty="0" smtClean="0">
                          <a:solidFill>
                            <a:srgbClr val="000000"/>
                          </a:solidFill>
                          <a:effectLst/>
                          <a:latin typeface="+mn-lt"/>
                        </a:rPr>
                        <a:t>Staff</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$14.90</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27%</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$17.83</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29%</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830">
                <a:tc>
                  <a:txBody>
                    <a:bodyPr/>
                    <a:lstStyle/>
                    <a:p>
                      <a:pPr algn="l" fontAlgn="b"/>
                      <a:r>
                        <a:rPr lang="en-US" sz="1900" b="0" i="0" u="none" strike="noStrike" dirty="0" smtClean="0">
                          <a:solidFill>
                            <a:srgbClr val="000000"/>
                          </a:solidFill>
                          <a:effectLst/>
                          <a:latin typeface="+mn-lt"/>
                        </a:rPr>
                        <a:t>Training</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$0.30</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0.5%</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a:solidFill>
                            <a:srgbClr val="000000"/>
                          </a:solidFill>
                          <a:effectLst/>
                          <a:latin typeface="+mn-lt"/>
                        </a:rPr>
                        <a:t>$0.58</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1.0%</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10830">
                <a:tc>
                  <a:txBody>
                    <a:bodyPr/>
                    <a:lstStyle/>
                    <a:p>
                      <a:pPr algn="l" fontAlgn="b"/>
                      <a:r>
                        <a:rPr lang="en-US" sz="1900" b="0" i="0" u="none" strike="noStrike" dirty="0" smtClean="0">
                          <a:solidFill>
                            <a:srgbClr val="000000"/>
                          </a:solidFill>
                          <a:effectLst/>
                          <a:latin typeface="+mn-lt"/>
                        </a:rPr>
                        <a:t>Consumables</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$30.36</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54%</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$27.62</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46%</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830">
                <a:tc>
                  <a:txBody>
                    <a:bodyPr/>
                    <a:lstStyle/>
                    <a:p>
                      <a:pPr algn="l" fontAlgn="b"/>
                      <a:r>
                        <a:rPr lang="en-US" sz="1900" b="0" i="0" u="none" strike="noStrike" dirty="0" smtClean="0">
                          <a:solidFill>
                            <a:srgbClr val="000000"/>
                          </a:solidFill>
                          <a:effectLst/>
                          <a:latin typeface="+mn-lt"/>
                        </a:rPr>
                        <a:t>Device</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$0.00</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0%</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$3.25</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5%</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10830">
                <a:tc>
                  <a:txBody>
                    <a:bodyPr/>
                    <a:lstStyle/>
                    <a:p>
                      <a:pPr algn="l" fontAlgn="b"/>
                      <a:r>
                        <a:rPr lang="en-US" sz="1900" b="0" i="0" u="none" strike="noStrike" dirty="0" smtClean="0">
                          <a:solidFill>
                            <a:srgbClr val="000000"/>
                          </a:solidFill>
                          <a:effectLst/>
                          <a:latin typeface="+mn-lt"/>
                        </a:rPr>
                        <a:t>Durable equipment</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a:t>
                      </a:r>
                      <a:r>
                        <a:rPr lang="en-US" sz="1900" b="0" i="0" u="none" strike="noStrike" dirty="0" smtClean="0">
                          <a:solidFill>
                            <a:srgbClr val="000000"/>
                          </a:solidFill>
                          <a:effectLst/>
                          <a:latin typeface="+mn-lt"/>
                        </a:rPr>
                        <a:t>0.55</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smtClean="0">
                          <a:solidFill>
                            <a:srgbClr val="000000"/>
                          </a:solidFill>
                          <a:effectLst/>
                          <a:latin typeface="+mn-lt"/>
                        </a:rPr>
                        <a:t>1.0%</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$1.37</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2.3%</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830">
                <a:tc>
                  <a:txBody>
                    <a:bodyPr/>
                    <a:lstStyle/>
                    <a:p>
                      <a:pPr algn="l" fontAlgn="b"/>
                      <a:r>
                        <a:rPr lang="en-US" sz="1900" b="0" i="0" u="none" strike="noStrike" dirty="0" smtClean="0">
                          <a:solidFill>
                            <a:srgbClr val="000000"/>
                          </a:solidFill>
                          <a:effectLst/>
                          <a:latin typeface="+mn-lt"/>
                        </a:rPr>
                        <a:t>Supply chain management</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a:solidFill>
                            <a:srgbClr val="000000"/>
                          </a:solidFill>
                          <a:effectLst/>
                          <a:latin typeface="+mn-lt"/>
                        </a:rPr>
                        <a:t>$9.53</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17%</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$9.69</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0" i="0" u="none" strike="noStrike" dirty="0">
                          <a:solidFill>
                            <a:srgbClr val="000000"/>
                          </a:solidFill>
                          <a:effectLst/>
                          <a:latin typeface="+mn-lt"/>
                        </a:rPr>
                        <a:t>16%</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10830">
                <a:tc>
                  <a:txBody>
                    <a:bodyPr/>
                    <a:lstStyle/>
                    <a:p>
                      <a:pPr algn="l" fontAlgn="b"/>
                      <a:r>
                        <a:rPr lang="en-US" sz="1900" b="0" i="0" u="none" strike="noStrike" dirty="0" smtClean="0">
                          <a:solidFill>
                            <a:srgbClr val="000000"/>
                          </a:solidFill>
                          <a:effectLst/>
                          <a:latin typeface="+mn-lt"/>
                        </a:rPr>
                        <a:t>Waste management</a:t>
                      </a:r>
                      <a:endParaRPr lang="en-US" sz="1900" b="0"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rgbClr val="000000"/>
                          </a:solidFill>
                          <a:effectLst/>
                          <a:latin typeface="+mn-lt"/>
                        </a:rPr>
                        <a:t>$0.19</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0.3%</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rgbClr val="000000"/>
                          </a:solidFill>
                          <a:effectLst/>
                          <a:latin typeface="+mn-lt"/>
                        </a:rPr>
                        <a:t>$0.19</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0" i="0" u="none" strike="noStrike" dirty="0">
                          <a:solidFill>
                            <a:srgbClr val="000000"/>
                          </a:solidFill>
                          <a:effectLst/>
                          <a:latin typeface="+mn-lt"/>
                        </a:rPr>
                        <a:t>0.3%</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830">
                <a:tc>
                  <a:txBody>
                    <a:bodyPr/>
                    <a:lstStyle/>
                    <a:p>
                      <a:pPr algn="l" fontAlgn="b"/>
                      <a:r>
                        <a:rPr lang="en-US" sz="1900" b="1" i="0" u="none" strike="noStrike">
                          <a:solidFill>
                            <a:srgbClr val="000000"/>
                          </a:solidFill>
                          <a:effectLst/>
                          <a:latin typeface="+mn-lt"/>
                        </a:rPr>
                        <a:t>Total unit cost/circumcision</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1" i="0" u="none" strike="noStrike" dirty="0">
                          <a:solidFill>
                            <a:srgbClr val="000000"/>
                          </a:solidFill>
                          <a:effectLst/>
                          <a:latin typeface="+mn-lt"/>
                        </a:rPr>
                        <a:t>$</a:t>
                      </a:r>
                      <a:r>
                        <a:rPr lang="en-US" sz="2000" b="1" i="0" u="none" strike="noStrike" dirty="0" smtClean="0">
                          <a:solidFill>
                            <a:srgbClr val="000000"/>
                          </a:solidFill>
                          <a:effectLst/>
                          <a:latin typeface="+mn-lt"/>
                        </a:rPr>
                        <a:t>55.83</a:t>
                      </a:r>
                      <a:endParaRPr lang="en-US" sz="2000" b="1" i="0" u="none" strike="noStrike" dirty="0">
                        <a:solidFill>
                          <a:srgbClr val="000000"/>
                        </a:solidFill>
                        <a:effectLst/>
                        <a:latin typeface="+mn-lt"/>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1" i="0" u="none" strike="noStrike">
                          <a:solidFill>
                            <a:srgbClr val="000000"/>
                          </a:solidFill>
                          <a:effectLst/>
                          <a:latin typeface="+mn-lt"/>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1" i="0" u="none" strike="noStrike" dirty="0">
                          <a:solidFill>
                            <a:srgbClr val="000000"/>
                          </a:solidFill>
                          <a:effectLst/>
                          <a:latin typeface="+mn-lt"/>
                        </a:rPr>
                        <a:t>$60.54</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900" b="1" i="0" u="none" strike="noStrike" dirty="0">
                          <a:solidFill>
                            <a:srgbClr val="000000"/>
                          </a:solidFill>
                          <a:effectLst/>
                          <a:latin typeface="+mn-lt"/>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bl>
          </a:graphicData>
        </a:graphic>
      </p:graphicFrame>
      <p:sp>
        <p:nvSpPr>
          <p:cNvPr id="5" name="TextBox 4"/>
          <p:cNvSpPr txBox="1"/>
          <p:nvPr/>
        </p:nvSpPr>
        <p:spPr>
          <a:xfrm>
            <a:off x="1828800" y="5622576"/>
            <a:ext cx="5715000" cy="707886"/>
          </a:xfrm>
          <a:prstGeom prst="rect">
            <a:avLst/>
          </a:prstGeom>
          <a:noFill/>
        </p:spPr>
        <p:txBody>
          <a:bodyPr wrap="square" rtlCol="0">
            <a:spAutoFit/>
          </a:bodyPr>
          <a:lstStyle/>
          <a:p>
            <a:pPr algn="ctr"/>
            <a:r>
              <a:rPr lang="en-US" sz="2000" b="1" dirty="0" smtClean="0">
                <a:solidFill>
                  <a:srgbClr val="FF0000"/>
                </a:solidFill>
              </a:rPr>
              <a:t>Note: prices not comparable between the two site scenarios because of different staffing patterns.</a:t>
            </a:r>
            <a:endParaRPr lang="en-US" sz="2000" b="1" dirty="0">
              <a:solidFill>
                <a:srgbClr val="FF0000"/>
              </a:solidFill>
            </a:endParaRPr>
          </a:p>
        </p:txBody>
      </p:sp>
    </p:spTree>
    <p:extLst>
      <p:ext uri="{BB962C8B-B14F-4D97-AF65-F5344CB8AC3E}">
        <p14:creationId xmlns:p14="http://schemas.microsoft.com/office/powerpoint/2010/main" val="71942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Autofit/>
          </a:bodyPr>
          <a:lstStyle/>
          <a:p>
            <a:r>
              <a:rPr lang="en-US" sz="3200" dirty="0"/>
              <a:t>How </a:t>
            </a:r>
            <a:r>
              <a:rPr lang="en-US" sz="3200" dirty="0" smtClean="0"/>
              <a:t>Does </a:t>
            </a:r>
            <a:r>
              <a:rPr lang="en-US" sz="3200" dirty="0"/>
              <a:t>the </a:t>
            </a:r>
            <a:r>
              <a:rPr lang="en-US" sz="3200" dirty="0" smtClean="0"/>
              <a:t>Ratio </a:t>
            </a:r>
            <a:r>
              <a:rPr lang="en-US" sz="3200" dirty="0"/>
              <a:t>of </a:t>
            </a:r>
            <a:r>
              <a:rPr lang="en-US" sz="3200" dirty="0" smtClean="0"/>
              <a:t>Device- </a:t>
            </a:r>
            <a:r>
              <a:rPr lang="en-US" sz="3200" dirty="0"/>
              <a:t>to </a:t>
            </a:r>
            <a:r>
              <a:rPr lang="en-US" sz="3200" dirty="0" smtClean="0"/>
              <a:t>Surgery-based Circumcisions Affect </a:t>
            </a:r>
            <a:r>
              <a:rPr lang="en-US" sz="3200" dirty="0"/>
              <a:t>the </a:t>
            </a:r>
            <a:r>
              <a:rPr lang="en-US" sz="3200" dirty="0" smtClean="0"/>
              <a:t>Cost</a:t>
            </a:r>
            <a:r>
              <a:rPr lang="en-US" sz="3200" dirty="0"/>
              <a:t>? </a:t>
            </a:r>
          </a:p>
        </p:txBody>
      </p:sp>
      <p:sp>
        <p:nvSpPr>
          <p:cNvPr id="6" name="Content Placeholder 5"/>
          <p:cNvSpPr>
            <a:spLocks noGrp="1"/>
          </p:cNvSpPr>
          <p:nvPr>
            <p:ph sz="half" idx="1"/>
          </p:nvPr>
        </p:nvSpPr>
        <p:spPr>
          <a:xfrm>
            <a:off x="304800" y="2590800"/>
            <a:ext cx="2362200" cy="2286000"/>
          </a:xfrm>
          <a:solidFill>
            <a:srgbClr val="DCE6F1"/>
          </a:solidFill>
        </p:spPr>
        <p:txBody>
          <a:bodyPr lIns="182880" tIns="91440" rIns="182880" bIns="91440">
            <a:normAutofit fontScale="85000" lnSpcReduction="10000"/>
          </a:bodyPr>
          <a:lstStyle/>
          <a:p>
            <a:pPr marL="0" indent="0" algn="ctr">
              <a:buNone/>
            </a:pPr>
            <a:endParaRPr lang="en-US" sz="2400" dirty="0" smtClean="0"/>
          </a:p>
          <a:p>
            <a:pPr marL="0" indent="0" algn="ctr">
              <a:buNone/>
            </a:pPr>
            <a:r>
              <a:rPr lang="en-US" sz="2400" dirty="0" smtClean="0"/>
              <a:t>The </a:t>
            </a:r>
            <a:r>
              <a:rPr lang="en-US" sz="2400" dirty="0"/>
              <a:t>unit cost increases slightly as the </a:t>
            </a:r>
            <a:r>
              <a:rPr lang="en-US" sz="2400" dirty="0" smtClean="0"/>
              <a:t>percentage </a:t>
            </a:r>
            <a:r>
              <a:rPr lang="en-US" sz="2400" dirty="0"/>
              <a:t>of device-based circumcisions </a:t>
            </a:r>
            <a:r>
              <a:rPr lang="en-US" sz="2400" dirty="0" smtClean="0"/>
              <a:t>increases.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521721107"/>
              </p:ext>
            </p:extLst>
          </p:nvPr>
        </p:nvGraphicFramePr>
        <p:xfrm>
          <a:off x="3096038" y="1676400"/>
          <a:ext cx="5191125" cy="3929848"/>
        </p:xfrm>
        <a:graphic>
          <a:graphicData uri="http://schemas.openxmlformats.org/drawingml/2006/table">
            <a:tbl>
              <a:tblPr/>
              <a:tblGrid>
                <a:gridCol w="1728257"/>
                <a:gridCol w="2039598"/>
                <a:gridCol w="1423270"/>
              </a:tblGrid>
              <a:tr h="751607">
                <a:tc>
                  <a:txBody>
                    <a:bodyPr/>
                    <a:lstStyle/>
                    <a:p>
                      <a:pPr algn="ctr" fontAlgn="b"/>
                      <a:r>
                        <a:rPr lang="en-US" sz="2000" b="1" i="0" u="none" strike="noStrike" dirty="0">
                          <a:solidFill>
                            <a:srgbClr val="FFFFFF"/>
                          </a:solidFill>
                          <a:effectLst/>
                          <a:latin typeface="+mn-lt"/>
                        </a:rPr>
                        <a:t>% FG-surgical circumcisions</a:t>
                      </a:r>
                    </a:p>
                  </a:txBody>
                  <a:tcPr marL="0" marR="0"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2000" b="1" i="0" u="none" strike="noStrike">
                          <a:solidFill>
                            <a:srgbClr val="FFFFFF"/>
                          </a:solidFill>
                          <a:effectLst/>
                          <a:latin typeface="+mn-lt"/>
                        </a:rPr>
                        <a:t>% device-based circumcisions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2000" b="1" i="0" u="none" strike="noStrike" dirty="0">
                          <a:solidFill>
                            <a:srgbClr val="FFFFFF"/>
                          </a:solidFill>
                          <a:effectLst/>
                          <a:latin typeface="+mn-lt"/>
                        </a:rPr>
                        <a:t>U</a:t>
                      </a:r>
                      <a:r>
                        <a:rPr lang="en-US" sz="2000" b="1" i="0" u="none" strike="noStrike" dirty="0" smtClean="0">
                          <a:solidFill>
                            <a:srgbClr val="FFFFFF"/>
                          </a:solidFill>
                          <a:effectLst/>
                          <a:latin typeface="+mn-lt"/>
                        </a:rPr>
                        <a:t>nit </a:t>
                      </a:r>
                      <a:r>
                        <a:rPr lang="en-US" sz="2000" b="1" i="0" u="none" strike="noStrike" dirty="0">
                          <a:solidFill>
                            <a:srgbClr val="FFFFFF"/>
                          </a:solidFill>
                          <a:effectLst/>
                          <a:latin typeface="+mn-lt"/>
                        </a:rPr>
                        <a:t>cost</a:t>
                      </a:r>
                    </a:p>
                  </a:txBody>
                  <a:tcPr marL="0" marR="0" marT="0" marB="0" anchor="ctr">
                    <a:lnL w="12700" cap="flat" cmpd="sng" algn="ctr">
                      <a:solidFill>
                        <a:schemeClr val="bg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49584">
                <a:tc>
                  <a:txBody>
                    <a:bodyPr/>
                    <a:lstStyle/>
                    <a:p>
                      <a:pPr algn="ctr" fontAlgn="b"/>
                      <a:r>
                        <a:rPr lang="en-US" sz="2000" b="0" i="0" u="none" strike="noStrike">
                          <a:solidFill>
                            <a:srgbClr val="000000"/>
                          </a:solidFill>
                          <a:effectLst/>
                          <a:latin typeface="+mn-lt"/>
                        </a:rPr>
                        <a:t>100%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rgbClr val="000000"/>
                          </a:solidFill>
                          <a:effectLst/>
                          <a:latin typeface="+mn-lt"/>
                        </a:rPr>
                        <a:t>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dirty="0">
                          <a:solidFill>
                            <a:srgbClr val="000000"/>
                          </a:solidFill>
                          <a:effectLst/>
                          <a:latin typeface="+mn-lt"/>
                        </a:rPr>
                        <a:t>$</a:t>
                      </a:r>
                      <a:r>
                        <a:rPr lang="en-US" sz="2000" b="0" i="0" u="none" strike="noStrike" dirty="0" smtClean="0">
                          <a:solidFill>
                            <a:srgbClr val="000000"/>
                          </a:solidFill>
                          <a:effectLst/>
                          <a:latin typeface="+mn-lt"/>
                        </a:rPr>
                        <a:t>60*</a:t>
                      </a:r>
                      <a:endParaRPr lang="en-US" sz="2000" b="0" i="0" u="none" strike="noStrike" dirty="0">
                        <a:solidFill>
                          <a:srgbClr val="000000"/>
                        </a:solidFill>
                        <a:effectLst/>
                        <a:latin typeface="+mn-lt"/>
                      </a:endParaRPr>
                    </a:p>
                  </a:txBody>
                  <a:tcPr marL="0" marR="0" marT="0" marB="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6609">
                <a:tc>
                  <a:txBody>
                    <a:bodyPr/>
                    <a:lstStyle/>
                    <a:p>
                      <a:pPr algn="ctr" fontAlgn="b"/>
                      <a:r>
                        <a:rPr lang="en-US" sz="2000" b="0" i="0" u="none" strike="noStrike">
                          <a:solidFill>
                            <a:srgbClr val="000000"/>
                          </a:solidFill>
                          <a:effectLst/>
                          <a:latin typeface="+mn-lt"/>
                        </a:rPr>
                        <a:t>95%</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a:solidFill>
                            <a:srgbClr val="000000"/>
                          </a:solidFill>
                          <a:effectLst/>
                          <a:latin typeface="+mn-lt"/>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000000"/>
                          </a:solidFill>
                          <a:effectLst/>
                          <a:latin typeface="+mn-lt"/>
                        </a:rPr>
                        <a:t>$60</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67064">
                <a:tc>
                  <a:txBody>
                    <a:bodyPr/>
                    <a:lstStyle/>
                    <a:p>
                      <a:pPr algn="ctr" fontAlgn="b"/>
                      <a:r>
                        <a:rPr lang="en-US" sz="2000" b="0" i="0" u="none" strike="noStrike">
                          <a:solidFill>
                            <a:srgbClr val="000000"/>
                          </a:solidFill>
                          <a:effectLst/>
                          <a:latin typeface="+mn-lt"/>
                        </a:rPr>
                        <a:t>90%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rgbClr val="000000"/>
                          </a:solidFill>
                          <a:effectLst/>
                          <a:latin typeface="+mn-lt"/>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dirty="0">
                          <a:solidFill>
                            <a:srgbClr val="000000"/>
                          </a:solidFill>
                          <a:effectLst/>
                          <a:latin typeface="+mn-lt"/>
                        </a:rPr>
                        <a:t>$60</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7064">
                <a:tc>
                  <a:txBody>
                    <a:bodyPr/>
                    <a:lstStyle/>
                    <a:p>
                      <a:pPr algn="ctr" fontAlgn="b"/>
                      <a:r>
                        <a:rPr lang="en-US" sz="2000" b="0" i="0" u="none" strike="noStrike">
                          <a:solidFill>
                            <a:srgbClr val="000000"/>
                          </a:solidFill>
                          <a:effectLst/>
                          <a:latin typeface="+mn-lt"/>
                        </a:rPr>
                        <a:t>80%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000000"/>
                          </a:solidFill>
                          <a:effectLst/>
                          <a:latin typeface="+mn-lt"/>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000000"/>
                          </a:solidFill>
                          <a:effectLst/>
                          <a:latin typeface="+mn-lt"/>
                        </a:rPr>
                        <a:t>$61</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49584">
                <a:tc>
                  <a:txBody>
                    <a:bodyPr/>
                    <a:lstStyle/>
                    <a:p>
                      <a:pPr algn="ctr" fontAlgn="b"/>
                      <a:r>
                        <a:rPr lang="en-US" sz="2000" b="0" i="0" u="none" strike="noStrike">
                          <a:solidFill>
                            <a:srgbClr val="000000"/>
                          </a:solidFill>
                          <a:effectLst/>
                          <a:latin typeface="+mn-lt"/>
                        </a:rPr>
                        <a:t>70%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rgbClr val="000000"/>
                          </a:solidFill>
                          <a:effectLst/>
                          <a:latin typeface="+mn-lt"/>
                        </a:rPr>
                        <a:t>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dirty="0">
                          <a:solidFill>
                            <a:srgbClr val="000000"/>
                          </a:solidFill>
                          <a:effectLst/>
                          <a:latin typeface="+mn-lt"/>
                        </a:rPr>
                        <a:t>$61</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9584">
                <a:tc>
                  <a:txBody>
                    <a:bodyPr/>
                    <a:lstStyle/>
                    <a:p>
                      <a:pPr algn="ctr" fontAlgn="b"/>
                      <a:r>
                        <a:rPr lang="en-US" sz="2000" b="0" i="0" u="none" strike="noStrike">
                          <a:solidFill>
                            <a:srgbClr val="000000"/>
                          </a:solidFill>
                          <a:effectLst/>
                          <a:latin typeface="+mn-lt"/>
                        </a:rPr>
                        <a:t>60%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a:solidFill>
                            <a:srgbClr val="000000"/>
                          </a:solidFill>
                          <a:effectLst/>
                          <a:latin typeface="+mn-lt"/>
                        </a:rPr>
                        <a:t>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000000"/>
                          </a:solidFill>
                          <a:effectLst/>
                          <a:latin typeface="+mn-lt"/>
                        </a:rPr>
                        <a:t>$</a:t>
                      </a:r>
                      <a:r>
                        <a:rPr lang="en-US" sz="2000" b="0" i="0" u="none" strike="noStrike" dirty="0" smtClean="0">
                          <a:solidFill>
                            <a:srgbClr val="000000"/>
                          </a:solidFill>
                          <a:effectLst/>
                          <a:latin typeface="+mn-lt"/>
                        </a:rPr>
                        <a:t>62</a:t>
                      </a:r>
                      <a:endParaRPr lang="en-US" sz="2000" b="0" i="0" u="none" strike="noStrike" dirty="0">
                        <a:solidFill>
                          <a:srgbClr val="000000"/>
                        </a:solidFill>
                        <a:effectLst/>
                        <a:latin typeface="+mn-lt"/>
                      </a:endParaRP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49584">
                <a:tc>
                  <a:txBody>
                    <a:bodyPr/>
                    <a:lstStyle/>
                    <a:p>
                      <a:pPr algn="ctr" fontAlgn="b"/>
                      <a:r>
                        <a:rPr lang="en-US" sz="2000" b="0" i="0" u="none" strike="noStrike">
                          <a:solidFill>
                            <a:srgbClr val="000000"/>
                          </a:solidFill>
                          <a:effectLst/>
                          <a:latin typeface="+mn-lt"/>
                        </a:rPr>
                        <a:t>50%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rgbClr val="000000"/>
                          </a:solidFill>
                          <a:effectLst/>
                          <a:latin typeface="+mn-lt"/>
                        </a:rPr>
                        <a:t>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dirty="0">
                          <a:solidFill>
                            <a:srgbClr val="000000"/>
                          </a:solidFill>
                          <a:effectLst/>
                          <a:latin typeface="+mn-lt"/>
                        </a:rPr>
                        <a:t>$62</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9584">
                <a:tc>
                  <a:txBody>
                    <a:bodyPr/>
                    <a:lstStyle/>
                    <a:p>
                      <a:pPr algn="ctr" fontAlgn="b"/>
                      <a:r>
                        <a:rPr lang="en-US" sz="2000" b="0" i="0" u="none" strike="noStrike">
                          <a:solidFill>
                            <a:srgbClr val="000000"/>
                          </a:solidFill>
                          <a:effectLst/>
                          <a:latin typeface="+mn-lt"/>
                        </a:rPr>
                        <a:t>40%</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a:solidFill>
                            <a:srgbClr val="000000"/>
                          </a:solidFill>
                          <a:effectLst/>
                          <a:latin typeface="+mn-lt"/>
                        </a:rPr>
                        <a:t>60%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000000"/>
                          </a:solidFill>
                          <a:effectLst/>
                          <a:latin typeface="+mn-lt"/>
                        </a:rPr>
                        <a:t>$62</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49584">
                <a:tc>
                  <a:txBody>
                    <a:bodyPr/>
                    <a:lstStyle/>
                    <a:p>
                      <a:pPr algn="ctr" fontAlgn="b"/>
                      <a:r>
                        <a:rPr lang="en-US" sz="2000" b="0" i="0" u="none" strike="noStrike">
                          <a:solidFill>
                            <a:srgbClr val="000000"/>
                          </a:solidFill>
                          <a:effectLst/>
                          <a:latin typeface="+mn-lt"/>
                        </a:rPr>
                        <a:t>32%</a:t>
                      </a: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dirty="0">
                          <a:solidFill>
                            <a:srgbClr val="000000"/>
                          </a:solidFill>
                          <a:effectLst/>
                          <a:latin typeface="+mn-lt"/>
                        </a:rPr>
                        <a:t>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dirty="0">
                          <a:solidFill>
                            <a:srgbClr val="000000"/>
                          </a:solidFill>
                          <a:effectLst/>
                          <a:latin typeface="+mn-lt"/>
                        </a:rPr>
                        <a:t>$63</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26154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1515</Words>
  <Application>Microsoft Office PowerPoint</Application>
  <PresentationFormat>On-screen Show (4:3)</PresentationFormat>
  <Paragraphs>233</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Gill Sans MT</vt:lpstr>
      <vt:lpstr>Times</vt:lpstr>
      <vt:lpstr>Wingdings</vt:lpstr>
      <vt:lpstr>Office Theme</vt:lpstr>
      <vt:lpstr>Blank Presentation</vt:lpstr>
      <vt:lpstr>PowerPoint Presentation</vt:lpstr>
      <vt:lpstr>Introduction</vt:lpstr>
      <vt:lpstr>Many devices: should they be used?</vt:lpstr>
      <vt:lpstr>PowerPoint Presentation</vt:lpstr>
      <vt:lpstr>PowerPoint Presentation</vt:lpstr>
      <vt:lpstr>PrePex Device</vt:lpstr>
      <vt:lpstr>Research Questions</vt:lpstr>
      <vt:lpstr>What Are the Key Cost Drivers? </vt:lpstr>
      <vt:lpstr>How Does the Ratio of Device- to Surgery-based Circumcisions Affect the Cost? </vt:lpstr>
      <vt:lpstr>Site Utilization Sensitivity Analysis</vt:lpstr>
      <vt:lpstr>Device Cost Sensitivity Analysis</vt:lpstr>
      <vt:lpstr>Conclusions</vt:lpstr>
      <vt:lpstr>Acknowledgments</vt:lpstr>
      <vt:lpstr>PowerPoint Presentation</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Amy Rupert</cp:lastModifiedBy>
  <cp:revision>76</cp:revision>
  <cp:lastPrinted>2014-05-19T18:01:24Z</cp:lastPrinted>
  <dcterms:created xsi:type="dcterms:W3CDTF">2012-05-02T17:38:01Z</dcterms:created>
  <dcterms:modified xsi:type="dcterms:W3CDTF">2015-04-16T19:37:27Z</dcterms:modified>
</cp:coreProperties>
</file>