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84" r:id="rId2"/>
    <p:sldId id="582" r:id="rId3"/>
    <p:sldId id="512" r:id="rId4"/>
    <p:sldId id="561" r:id="rId5"/>
    <p:sldId id="585" r:id="rId6"/>
    <p:sldId id="580" r:id="rId7"/>
    <p:sldId id="563" r:id="rId8"/>
    <p:sldId id="565" r:id="rId9"/>
    <p:sldId id="569" r:id="rId10"/>
    <p:sldId id="576" r:id="rId11"/>
    <p:sldId id="583" r:id="rId12"/>
    <p:sldId id="579" r:id="rId13"/>
    <p:sldId id="586" r:id="rId14"/>
    <p:sldId id="530" r:id="rId1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20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5878" autoAdjust="0"/>
  </p:normalViewPr>
  <p:slideViewPr>
    <p:cSldViewPr>
      <p:cViewPr varScale="1">
        <p:scale>
          <a:sx n="104" d="100"/>
          <a:sy n="104" d="100"/>
        </p:scale>
        <p:origin x="2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30" d="100"/>
          <a:sy n="130" d="100"/>
        </p:scale>
        <p:origin x="-1266" y="483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Z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561E26-C2D0-46AD-9A54-B15E23BBCBF6}" type="datetimeFigureOut">
              <a:rPr lang="en-ZW"/>
              <a:pPr>
                <a:defRPr/>
              </a:pPr>
              <a:t>4/16/2015</a:t>
            </a:fld>
            <a:endParaRPr lang="en-Z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3EFD43-D273-46FB-8921-D981169BDADE}" type="slidenum">
              <a:rPr lang="en-ZW"/>
              <a:pPr>
                <a:defRPr/>
              </a:pPr>
              <a:t>‹#›</a:t>
            </a:fld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3976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A5A813C-EE34-4412-BB98-7755838BBC93}" type="datetimeFigureOut">
              <a:rPr lang="en-GB"/>
              <a:pPr>
                <a:defRPr/>
              </a:pPr>
              <a:t>16/04/2015</a:t>
            </a:fld>
            <a:endParaRPr lang="en-GB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FD1F45-BF60-4A33-AB72-4B8A13CB81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546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1693C-D6E6-484A-8415-8DD83A7E11D3}" type="slidenum">
              <a:rPr lang="en-GB" smtClean="0"/>
              <a:pPr/>
              <a:t>1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3215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D1F45-BF60-4A33-AB72-4B8A13CB81B6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862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D1F45-BF60-4A33-AB72-4B8A13CB81B6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26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aseline="0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CE5E5-B15A-4BCA-A5AD-28BA065AEBC4}" type="slidenum">
              <a:rPr lang="en-GB" smtClean="0"/>
              <a:pPr/>
              <a:t>3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6461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D1F45-BF60-4A33-AB72-4B8A13CB81B6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19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This is as part of the comparative</a:t>
            </a:r>
            <a:r>
              <a:rPr lang="en-GB" baseline="0" dirty="0" smtClean="0">
                <a:solidFill>
                  <a:srgbClr val="FF0000"/>
                </a:solidFill>
              </a:rPr>
              <a:t> study only? Change title 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CE5E5-B15A-4BCA-A5AD-28BA065AEBC4}" type="slidenum">
              <a:rPr lang="en-GB" smtClean="0"/>
              <a:pPr/>
              <a:t>5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770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D1F45-BF60-4A33-AB72-4B8A13CB81B6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433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Interviewed</a:t>
            </a:r>
            <a:r>
              <a:rPr lang="en-US" baseline="0" dirty="0" smtClean="0"/>
              <a:t> only 25 fathers (19 AccuCirc; 6 Mogen).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D1F45-BF60-4A33-AB72-4B8A13CB81B6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06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D1F45-BF60-4A33-AB72-4B8A13CB81B6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86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36262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D1F45-BF60-4A33-AB72-4B8A13CB81B6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03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2BE7C-8128-4324-9833-4369C7018BFB}" type="datetimeFigureOut">
              <a:rPr lang="en-GB"/>
              <a:pPr>
                <a:defRPr/>
              </a:pPr>
              <a:t>16/04/2015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F936-2B75-4113-8C4F-B69DA20350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30FD-5D09-48A6-9882-7EFF1468AFE2}" type="datetimeFigureOut">
              <a:rPr lang="en-GB"/>
              <a:pPr>
                <a:defRPr/>
              </a:pPr>
              <a:t>16/04/2015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F337-94D3-4798-881C-25E6904844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50349-EE8B-40BD-965E-0BE6337E10E9}" type="datetimeFigureOut">
              <a:rPr lang="en-GB"/>
              <a:pPr>
                <a:defRPr/>
              </a:pPr>
              <a:t>16/04/2015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3BB5-8BE8-40B9-9ADB-FE6972F5A0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D0134-825F-42E0-92E1-072CA923D380}" type="datetimeFigureOut">
              <a:rPr lang="en-GB"/>
              <a:pPr>
                <a:defRPr/>
              </a:pPr>
              <a:t>16/04/2015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CC9B-B579-4F36-83ED-970DED881F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AE27-8776-4010-972C-42F049FDA0D6}" type="datetimeFigureOut">
              <a:rPr lang="en-GB"/>
              <a:pPr>
                <a:defRPr/>
              </a:pPr>
              <a:t>16/04/2015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964EF-7C68-4BC5-96C3-6B1FD3CD98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C898-10D8-469F-9CAF-24BBC836F17F}" type="datetimeFigureOut">
              <a:rPr lang="en-GB"/>
              <a:pPr>
                <a:defRPr/>
              </a:pPr>
              <a:t>16/04/2015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DF86E-E01F-46ED-B1BD-737EB2930D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4915-6A51-48A7-AB6A-5AA62F44843E}" type="datetimeFigureOut">
              <a:rPr lang="en-GB"/>
              <a:pPr>
                <a:defRPr/>
              </a:pPr>
              <a:t>16/04/2015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3285F-75BA-4251-A9B5-05C4D45D16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8D41-5C5D-4D39-B711-13330AA76CFE}" type="datetimeFigureOut">
              <a:rPr lang="en-GB"/>
              <a:pPr>
                <a:defRPr/>
              </a:pPr>
              <a:t>16/04/2015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60AB-B2FE-4361-B8E6-CCE76FC012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07F9-6F81-4E95-B7AC-548E69C786FF}" type="datetimeFigureOut">
              <a:rPr lang="en-GB"/>
              <a:pPr>
                <a:defRPr/>
              </a:pPr>
              <a:t>16/04/2015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CA093-65DB-408F-A06A-23EEAC2EA0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C464-0827-4B49-8C56-E3FBE4222F40}" type="datetimeFigureOut">
              <a:rPr lang="en-GB"/>
              <a:pPr>
                <a:defRPr/>
              </a:pPr>
              <a:t>16/04/2015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31297-9F03-4348-B5A8-785A0072277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C76DC-BFB1-484C-9046-959AF515E27A}" type="datetimeFigureOut">
              <a:rPr lang="en-GB"/>
              <a:pPr>
                <a:defRPr/>
              </a:pPr>
              <a:t>16/04/2015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EB7D-7C92-4B84-AD1C-62D7B6C913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F7CF7D-0FD4-436B-87C3-F6F206341445}" type="datetimeFigureOut">
              <a:rPr lang="en-GB"/>
              <a:pPr>
                <a:defRPr/>
              </a:pPr>
              <a:t>16/04/2015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C6C2E3-D367-44F6-BCE5-012F5F20B8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371600"/>
          </a:xfrm>
        </p:spPr>
        <p:txBody>
          <a:bodyPr/>
          <a:lstStyle/>
          <a:p>
            <a:r>
              <a:rPr lang="en-ZW" sz="3200" b="1" dirty="0" smtClean="0"/>
              <a:t>Acceptability of </a:t>
            </a:r>
            <a:r>
              <a:rPr lang="en-US" sz="3200" b="1" dirty="0" smtClean="0"/>
              <a:t>early infant male circumcision &amp; e</a:t>
            </a:r>
            <a:r>
              <a:rPr lang="en-ZW" sz="3200" b="1" dirty="0" smtClean="0"/>
              <a:t>xperiences with the AccuCirc device in Zimbabwe</a:t>
            </a:r>
            <a:endParaRPr lang="en-US" sz="3200" b="1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7848600" cy="1295400"/>
          </a:xfrm>
        </p:spPr>
        <p:txBody>
          <a:bodyPr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Mavhu W</a:t>
            </a:r>
            <a:r>
              <a:rPr lang="en-US" sz="2400" b="1" dirty="0" smtClean="0">
                <a:solidFill>
                  <a:schemeClr val="tx1"/>
                </a:solidFill>
              </a:rPr>
              <a:t>, Ncube G, Hatzold K, Weiss HA, Mugurungi O, Larke N, Mufuka J, Samkange CA, Sherman J, Madidi N, Cowan FM, Ticklay I, Gwinji G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1676400"/>
            <a:ext cx="7993062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0"/>
          <p:cNvGrpSpPr/>
          <p:nvPr/>
        </p:nvGrpSpPr>
        <p:grpSpPr>
          <a:xfrm>
            <a:off x="342900" y="76199"/>
            <a:ext cx="8458200" cy="1228726"/>
            <a:chOff x="342900" y="76199"/>
            <a:chExt cx="8458200" cy="1228726"/>
          </a:xfrm>
        </p:grpSpPr>
        <p:pic>
          <p:nvPicPr>
            <p:cNvPr id="7" name="Picture 2" descr="MOH LOGO (NEW) 09"/>
            <p:cNvPicPr>
              <a:picLocks noChangeAspect="1" noChangeArrowheads="1"/>
            </p:cNvPicPr>
            <p:nvPr/>
          </p:nvPicPr>
          <p:blipFill>
            <a:blip r:embed="rId3" cstate="print"/>
            <a:srcRect l="10823" t="11685" r="14221" b="16414"/>
            <a:stretch>
              <a:fillRect/>
            </a:stretch>
          </p:blipFill>
          <p:spPr bwMode="auto">
            <a:xfrm>
              <a:off x="342900" y="76199"/>
              <a:ext cx="1072890" cy="1228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" descr="PSI Logo COLOR_English Tagline.eps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99177" y="152400"/>
              <a:ext cx="1501923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4" descr="CeSHHAR10_Fina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90684" y="157162"/>
              <a:ext cx="2133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6" name="Straight Connector 15"/>
          <p:cNvCxnSpPr/>
          <p:nvPr/>
        </p:nvCxnSpPr>
        <p:spPr>
          <a:xfrm>
            <a:off x="457200" y="3276600"/>
            <a:ext cx="7993062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/>
          <p:cNvGrpSpPr/>
          <p:nvPr/>
        </p:nvGrpSpPr>
        <p:grpSpPr>
          <a:xfrm>
            <a:off x="762000" y="5436133"/>
            <a:ext cx="8137478" cy="1105694"/>
            <a:chOff x="762000" y="5436133"/>
            <a:chExt cx="8137478" cy="1105694"/>
          </a:xfrm>
        </p:grpSpPr>
        <p:pic>
          <p:nvPicPr>
            <p:cNvPr id="10" name="Picture 117" descr="UZ 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86466" y="5475027"/>
              <a:ext cx="101301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037" descr="Logo-black on whit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21306" y="5467806"/>
              <a:ext cx="1159337" cy="1074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436133"/>
              <a:ext cx="1066800" cy="110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623" y="5562600"/>
              <a:ext cx="2780860" cy="979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20762"/>
          </a:xfrm>
        </p:spPr>
        <p:txBody>
          <a:bodyPr/>
          <a:lstStyle/>
          <a:p>
            <a:pPr eaLnBrk="1" hangingPunct="1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 </a:t>
            </a:r>
            <a:r>
              <a:rPr lang="en-US" sz="4000" dirty="0" smtClean="0"/>
              <a:t>Qualitative Results: Providers’ Device Preference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9552" y="2362200"/>
            <a:ext cx="8229600" cy="4191000"/>
          </a:xfrm>
        </p:spPr>
        <p:txBody>
          <a:bodyPr/>
          <a:lstStyle/>
          <a:p>
            <a:pPr eaLnBrk="1" hangingPunct="1"/>
            <a:endParaRPr lang="en-GB" i="1" dirty="0" smtClean="0"/>
          </a:p>
          <a:p>
            <a:pPr eaLnBrk="1" hangingPunct="1">
              <a:buNone/>
            </a:pPr>
            <a:r>
              <a:rPr lang="en-GB" i="1" dirty="0" smtClean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769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Nearly all study clinicians preferred AccuCirc over Mogen clamp</a:t>
            </a:r>
          </a:p>
          <a:p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228600" y="2362200"/>
            <a:ext cx="8153400" cy="4038600"/>
          </a:xfrm>
          <a:prstGeom prst="wedgeEllipseCallout">
            <a:avLst>
              <a:gd name="adj1" fmla="val 46919"/>
              <a:gd name="adj2" fmla="val -484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W" dirty="0"/>
          </a:p>
        </p:txBody>
      </p:sp>
      <p:sp>
        <p:nvSpPr>
          <p:cNvPr id="9" name="Rectangle 8"/>
          <p:cNvSpPr/>
          <p:nvPr/>
        </p:nvSpPr>
        <p:spPr>
          <a:xfrm>
            <a:off x="1524000" y="2743200"/>
            <a:ext cx="647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smtClean="0">
                <a:solidFill>
                  <a:srgbClr val="0000FF"/>
                </a:solidFill>
              </a:rPr>
              <a:t>‘…When using AccuCirc, there is less manipulation of the penis. With Mogen clamp, you manipulate the foreskin so much that the pen mark disappears… and so you won’t have a good approximation of the amount of foreskin that you should remove. As a result, you can either remove too little or too much foreskin’ </a:t>
            </a:r>
            <a:r>
              <a:rPr lang="en-GB" sz="2400" dirty="0" smtClean="0">
                <a:solidFill>
                  <a:srgbClr val="0000FF"/>
                </a:solidFill>
              </a:rPr>
              <a:t>(EIMC HCW, IDI).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 dirty="0" smtClean="0"/>
              <a:t>Discussion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Autofit/>
          </a:bodyPr>
          <a:lstStyle/>
          <a:p>
            <a:r>
              <a:rPr lang="en-US" dirty="0" smtClean="0"/>
              <a:t>It is feasible and safe to offer EIMC using the AccuCirc device in Zimbabwe</a:t>
            </a:r>
          </a:p>
          <a:p>
            <a:r>
              <a:rPr lang="en-US" dirty="0" smtClean="0"/>
              <a:t>Despite the  health benefits of EIMC, actual uptake remains low</a:t>
            </a:r>
          </a:p>
          <a:p>
            <a:r>
              <a:rPr lang="en-US" dirty="0" smtClean="0"/>
              <a:t>However, parental satisfaction with the procedure and the outcome is very high</a:t>
            </a:r>
          </a:p>
          <a:p>
            <a:r>
              <a:rPr lang="en-US" dirty="0" smtClean="0"/>
              <a:t>Culturally appropriate EIMC demand-creation activities need to be developed and introduced to support scale-up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143000"/>
            <a:ext cx="7993062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Conclude field study of EIMC through AccuCirc by nurse-midwives (end of July 2014)</a:t>
            </a:r>
          </a:p>
          <a:p>
            <a:r>
              <a:rPr lang="en-US" dirty="0" smtClean="0"/>
              <a:t>Submit report of pilot implementation study  to WHO TAG in September 2014</a:t>
            </a:r>
          </a:p>
          <a:p>
            <a:r>
              <a:rPr lang="en-US" dirty="0" smtClean="0"/>
              <a:t>Develop and evaluate EIMC demand-creation intervention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219200"/>
            <a:ext cx="7993062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ZW" sz="4000" dirty="0" smtClean="0"/>
              <a:t>Acknowledgements</a:t>
            </a:r>
            <a:endParaRPr lang="en-ZW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Autofit/>
          </a:bodyPr>
          <a:lstStyle/>
          <a:p>
            <a:pPr lvl="0"/>
            <a:r>
              <a:rPr lang="en-ZW" sz="3000" dirty="0" smtClean="0"/>
              <a:t>Study staff</a:t>
            </a:r>
          </a:p>
          <a:p>
            <a:pPr lvl="0"/>
            <a:r>
              <a:rPr lang="en-ZW" sz="3000" dirty="0" smtClean="0"/>
              <a:t>Research participants</a:t>
            </a:r>
          </a:p>
          <a:p>
            <a:pPr>
              <a:buNone/>
            </a:pPr>
            <a:endParaRPr lang="en-GB" sz="3000" dirty="0" smtClean="0"/>
          </a:p>
          <a:p>
            <a:r>
              <a:rPr lang="en-GB" sz="3000" dirty="0" smtClean="0"/>
              <a:t>Study being conducted at Edith Opperman &amp; Mabvuku clinics</a:t>
            </a:r>
          </a:p>
          <a:p>
            <a:r>
              <a:rPr lang="en-GB" sz="3000" dirty="0" smtClean="0"/>
              <a:t>Study funded by BMGF through PSI-Zimbabwe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1066800"/>
            <a:ext cx="7993062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5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457200"/>
            <a:ext cx="4800600" cy="1066800"/>
          </a:xfrm>
        </p:spPr>
        <p:txBody>
          <a:bodyPr/>
          <a:lstStyle/>
          <a:p>
            <a:r>
              <a:rPr lang="en-ZW" sz="4000" dirty="0" smtClean="0"/>
              <a:t>Thank You! </a:t>
            </a:r>
            <a:endParaRPr lang="en-ZW" sz="4000" dirty="0"/>
          </a:p>
        </p:txBody>
      </p:sp>
      <p:pic>
        <p:nvPicPr>
          <p:cNvPr id="3" name="Picture 8" descr="Cover Picture - Sleeping Ba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752600"/>
            <a:ext cx="396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2133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6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sz="4000" dirty="0" smtClean="0"/>
              <a:t>EIMC Pilot Study Steering Committee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239000" cy="5486400"/>
          </a:xfrm>
        </p:spPr>
        <p:txBody>
          <a:bodyPr/>
          <a:lstStyle/>
          <a:p>
            <a:r>
              <a:rPr lang="en-GB" sz="2200" dirty="0" smtClean="0"/>
              <a:t>Gerald Gwinji, MoH Zimbabwe</a:t>
            </a:r>
          </a:p>
          <a:p>
            <a:r>
              <a:rPr lang="en-GB" sz="2200" dirty="0" smtClean="0"/>
              <a:t>Getrude Ncube, MoH Zimbabwe</a:t>
            </a:r>
          </a:p>
          <a:p>
            <a:r>
              <a:rPr lang="en-GB" sz="2200" dirty="0" smtClean="0"/>
              <a:t>Owen Mugurungi, MoH Zimbabwe</a:t>
            </a:r>
          </a:p>
          <a:p>
            <a:r>
              <a:rPr lang="en-GB" sz="2200" dirty="0" smtClean="0"/>
              <a:t>Cynthia Chasokela, MoH Zimbabwe</a:t>
            </a:r>
          </a:p>
          <a:p>
            <a:r>
              <a:rPr lang="en-GB" sz="2200" dirty="0" smtClean="0"/>
              <a:t>Margaret Nyandoro , MoH Zimbabwe</a:t>
            </a:r>
          </a:p>
          <a:p>
            <a:r>
              <a:rPr lang="en-GB" sz="2200" dirty="0" smtClean="0"/>
              <a:t>Nontando Mothobi, MoH Zimbabwe </a:t>
            </a:r>
          </a:p>
          <a:p>
            <a:r>
              <a:rPr lang="en-GB" sz="2200" dirty="0" smtClean="0"/>
              <a:t>Ismail Ticklay, University of Zimbabwe</a:t>
            </a:r>
          </a:p>
          <a:p>
            <a:r>
              <a:rPr lang="en-GB" sz="2200" dirty="0"/>
              <a:t>Karin Hatzold, Population Services International</a:t>
            </a:r>
          </a:p>
          <a:p>
            <a:r>
              <a:rPr lang="en-GB" sz="2200" dirty="0"/>
              <a:t>Christopher  Samkange, University of Zimbabwe</a:t>
            </a:r>
          </a:p>
          <a:p>
            <a:r>
              <a:rPr lang="en-GB" sz="2200" dirty="0"/>
              <a:t>Frances Cowan, </a:t>
            </a:r>
            <a:r>
              <a:rPr lang="en-GB" sz="2200" dirty="0" err="1"/>
              <a:t>CeSHHAR</a:t>
            </a:r>
            <a:r>
              <a:rPr lang="en-GB" sz="2200" dirty="0"/>
              <a:t>; University College London</a:t>
            </a:r>
          </a:p>
          <a:p>
            <a:r>
              <a:rPr lang="en-GB" sz="2200" dirty="0"/>
              <a:t>Webster Mavhu, </a:t>
            </a:r>
            <a:r>
              <a:rPr lang="en-GB" sz="2200" dirty="0" err="1"/>
              <a:t>CeSHHAR</a:t>
            </a:r>
            <a:r>
              <a:rPr lang="en-GB" sz="2200" dirty="0"/>
              <a:t>; University College London</a:t>
            </a:r>
          </a:p>
          <a:p>
            <a:r>
              <a:rPr lang="en-GB" sz="2200" dirty="0"/>
              <a:t>Helen Weiss, London School of Hygiene &amp; Tropical </a:t>
            </a:r>
            <a:r>
              <a:rPr lang="en-GB" sz="2200" dirty="0" smtClean="0"/>
              <a:t>Medicine</a:t>
            </a:r>
          </a:p>
          <a:p>
            <a:r>
              <a:rPr lang="en-GB" sz="2200" dirty="0" smtClean="0"/>
              <a:t>Judith Sherman, UNICEF Zimbabwe</a:t>
            </a:r>
          </a:p>
          <a:p>
            <a:endParaRPr lang="en-GB" sz="2200" dirty="0" smtClean="0"/>
          </a:p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143000"/>
            <a:ext cx="84582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Users\khatzold\Documents\Male Circumscision\Botswana neonatal MC trip\Neonatal Circumsition Botswana\dr ticklay wth bab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2185" y="1676400"/>
            <a:ext cx="3505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1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92919" y="381000"/>
            <a:ext cx="8229600" cy="9144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Background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18525" cy="4876800"/>
          </a:xfrm>
        </p:spPr>
        <p:txBody>
          <a:bodyPr/>
          <a:lstStyle/>
          <a:p>
            <a:r>
              <a:rPr lang="en-US" dirty="0" smtClean="0"/>
              <a:t>Zimbabwe MoH plus partners piloting </a:t>
            </a:r>
            <a:r>
              <a:rPr lang="en-GB" dirty="0" smtClean="0"/>
              <a:t>safety &amp; acceptability of EIMC using devices</a:t>
            </a:r>
          </a:p>
          <a:p>
            <a:r>
              <a:rPr lang="en-GB" dirty="0" smtClean="0"/>
              <a:t>Pilot study has two main objectives:</a:t>
            </a:r>
          </a:p>
          <a:p>
            <a:pPr lvl="1">
              <a:buNone/>
            </a:pPr>
            <a:r>
              <a:rPr lang="en-GB" dirty="0" smtClean="0"/>
              <a:t>	1) To conduct a comparative trial of AccuCirc device and Mogen clamp to determine AccuCirc’s relative safety and acceptability</a:t>
            </a:r>
          </a:p>
          <a:p>
            <a:pPr lvl="1">
              <a:buNone/>
            </a:pPr>
            <a:r>
              <a:rPr lang="en-GB" sz="2800" dirty="0" smtClean="0"/>
              <a:t>	2) To conduct an introductory field study with AccuCirc, in order to assess intended use during programmatic implementation</a:t>
            </a: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10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1600"/>
            <a:ext cx="7993062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Comparative Trial Design</a:t>
            </a:r>
            <a:r>
              <a:rPr lang="en-ZW" dirty="0" smtClean="0"/>
              <a:t/>
            </a:r>
            <a:br>
              <a:rPr lang="en-ZW" dirty="0" smtClean="0"/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410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Randomization 2:1 to either AccuCirc device or Mogen  clamp </a:t>
            </a:r>
          </a:p>
          <a:p>
            <a:r>
              <a:rPr lang="en-US" dirty="0" smtClean="0"/>
              <a:t>Total </a:t>
            </a:r>
            <a:r>
              <a:rPr lang="en-US" dirty="0"/>
              <a:t>sample size </a:t>
            </a:r>
            <a:r>
              <a:rPr lang="en-US" dirty="0" smtClean="0"/>
              <a:t>150 (100 AccuCirc; 50 </a:t>
            </a:r>
            <a:r>
              <a:rPr lang="en-US" dirty="0"/>
              <a:t>Mogen </a:t>
            </a:r>
            <a:r>
              <a:rPr lang="en-US" dirty="0" smtClean="0"/>
              <a:t>clamp)</a:t>
            </a:r>
          </a:p>
          <a:p>
            <a:r>
              <a:rPr lang="en-US" dirty="0" smtClean="0"/>
              <a:t>Primary endpoints: EIMC safety and acceptability</a:t>
            </a:r>
          </a:p>
          <a:p>
            <a:r>
              <a:rPr lang="en-US" dirty="0" smtClean="0"/>
              <a:t>Qualitative study nested within comparative trial</a:t>
            </a:r>
          </a:p>
          <a:p>
            <a:endParaRPr lang="en-US" dirty="0" smtClean="0"/>
          </a:p>
          <a:p>
            <a:pPr marL="0" indent="0">
              <a:buNone/>
            </a:pPr>
            <a:endParaRPr lang="en-ZW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295400"/>
            <a:ext cx="79248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15" y="4267200"/>
            <a:ext cx="2459831" cy="233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lide04"/>
          <p:cNvPicPr/>
          <p:nvPr/>
        </p:nvPicPr>
        <p:blipFill>
          <a:blip r:embed="rId4" cstate="print"/>
          <a:srcRect t="16187" b="14265"/>
          <a:stretch>
            <a:fillRect/>
          </a:stretch>
        </p:blipFill>
        <p:spPr bwMode="auto">
          <a:xfrm flipH="1">
            <a:off x="6096000" y="1676400"/>
            <a:ext cx="2438400" cy="2514600"/>
          </a:xfrm>
          <a:prstGeom prst="rect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</p:pic>
    </p:spTree>
    <p:extLst>
      <p:ext uri="{BB962C8B-B14F-4D97-AF65-F5344CB8AC3E}">
        <p14:creationId xmlns:p14="http://schemas.microsoft.com/office/powerpoint/2010/main" val="12535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Qualitative Study Methodology</a:t>
            </a:r>
            <a:endParaRPr lang="en-GB" sz="40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51838" cy="480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1000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3200" dirty="0" smtClean="0"/>
              <a:t>12 in-depth interviews and 4 focus group discussions (FGDs) with parents who had adopted/not adopted EIMC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3200" dirty="0" smtClean="0"/>
              <a:t>95 telephone interviews with parents who had not adopted EIMC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3200" dirty="0" smtClean="0"/>
              <a:t>12 in-depth interviews with health-care workers </a:t>
            </a:r>
          </a:p>
          <a:p>
            <a:pPr lvl="2">
              <a:lnSpc>
                <a:spcPct val="90000"/>
              </a:lnSpc>
              <a:buNone/>
            </a:pPr>
            <a:r>
              <a:rPr lang="en-GB" dirty="0" smtClean="0"/>
              <a:t>- 4 EIMC doctors, 3 nurse-midwives &amp; 5 clinic nurses not involved in EIMC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GB" sz="32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1524000"/>
            <a:ext cx="7993062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ZW" sz="4000" dirty="0" smtClean="0"/>
              <a:t>Field Study Design </a:t>
            </a:r>
            <a:endParaRPr lang="en-ZW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Infants circumcised through AccuCirc by nurse-midwives</a:t>
            </a:r>
          </a:p>
          <a:p>
            <a:r>
              <a:rPr lang="en-GB" dirty="0" smtClean="0"/>
              <a:t>Total sample size (500)</a:t>
            </a:r>
          </a:p>
          <a:p>
            <a:r>
              <a:rPr lang="en-US" dirty="0" smtClean="0"/>
              <a:t>Primary endpoints: </a:t>
            </a:r>
          </a:p>
          <a:p>
            <a:pPr lvl="1"/>
            <a:r>
              <a:rPr lang="en-US" dirty="0" smtClean="0"/>
              <a:t>Safety </a:t>
            </a:r>
          </a:p>
          <a:p>
            <a:pPr lvl="1"/>
            <a:r>
              <a:rPr lang="en-US" dirty="0" smtClean="0"/>
              <a:t>Acceptability</a:t>
            </a:r>
          </a:p>
          <a:p>
            <a:pPr lvl="1"/>
            <a:r>
              <a:rPr lang="en-US" dirty="0" smtClean="0"/>
              <a:t>Feasibility</a:t>
            </a:r>
          </a:p>
          <a:p>
            <a:endParaRPr lang="en-US" dirty="0" smtClean="0"/>
          </a:p>
          <a:p>
            <a:endParaRPr lang="en-ZW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1295400"/>
            <a:ext cx="7993062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0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Comparative </a:t>
            </a:r>
            <a:r>
              <a:rPr lang="en-US" sz="4000" dirty="0"/>
              <a:t>T</a:t>
            </a:r>
            <a:r>
              <a:rPr lang="en-US" sz="4000" dirty="0" smtClean="0"/>
              <a:t>rial </a:t>
            </a:r>
            <a:r>
              <a:rPr lang="en-US" sz="4000" dirty="0"/>
              <a:t>R</a:t>
            </a:r>
            <a:r>
              <a:rPr lang="en-US" sz="4000" dirty="0" smtClean="0"/>
              <a:t>esults - Safety 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sz="3000" dirty="0" smtClean="0"/>
              <a:t>13% (150/1,151) of all eligible male infants whose parents were offered EIMC enrolled in the trial</a:t>
            </a:r>
          </a:p>
          <a:p>
            <a:pPr>
              <a:buNone/>
            </a:pPr>
            <a:r>
              <a:rPr lang="en-US" sz="3000" dirty="0" smtClean="0"/>
              <a:t> </a:t>
            </a:r>
          </a:p>
          <a:p>
            <a:r>
              <a:rPr lang="en-US" sz="3000" dirty="0" smtClean="0"/>
              <a:t>150 infants aged 6-54 days circumcised 9 Jan- 19 June 2013 (23 weeks)</a:t>
            </a:r>
          </a:p>
          <a:p>
            <a:endParaRPr lang="en-US" sz="3000" dirty="0" smtClean="0"/>
          </a:p>
          <a:p>
            <a:r>
              <a:rPr lang="en-US" sz="3000" dirty="0" smtClean="0"/>
              <a:t>2 moderate AEs in AccuCirc arm (95% CI 0.4-7.7%); none in Mogen clamp arm (95% CI 0.0-8.9%)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914400"/>
            <a:ext cx="79248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4000" dirty="0" smtClean="0"/>
              <a:t>Parental Satisfaction with Outcome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013733"/>
              </p:ext>
            </p:extLst>
          </p:nvPr>
        </p:nvGraphicFramePr>
        <p:xfrm>
          <a:off x="381000" y="990600"/>
          <a:ext cx="8534400" cy="5400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834452"/>
                <a:gridCol w="2423348"/>
              </a:tblGrid>
              <a:tr h="7129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Characteristic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AccuCirc Device</a:t>
                      </a:r>
                      <a:br>
                        <a:rPr lang="en-US" sz="2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N=100)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Mogen Clamp 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N=50)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7129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Parents’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satisfaction (0-10)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186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&lt;=5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(1%)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 (0%)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186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6-8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(2%)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(6%)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186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(7%)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(4%)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186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 (90%)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 (90%)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129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Mother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would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recommend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(98%)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 (100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%)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129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Mother would have next son circumcised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 (99%)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(100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%)</a:t>
                      </a:r>
                      <a:endParaRPr lang="en-US" sz="2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</a:t>
            </a:r>
            <a:r>
              <a:rPr lang="en-US" sz="4000" dirty="0" smtClean="0"/>
              <a:t>arriers to EIMC Uptake – Parental Perspectives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3886200" cy="4724400"/>
          </a:xfrm>
        </p:spPr>
        <p:txBody>
          <a:bodyPr/>
          <a:lstStyle/>
          <a:p>
            <a:pPr lvl="0"/>
            <a:r>
              <a:rPr lang="en-US" dirty="0" smtClean="0"/>
              <a:t>Fear of infant death</a:t>
            </a:r>
          </a:p>
          <a:p>
            <a:pPr lvl="0"/>
            <a:r>
              <a:rPr lang="en-US" dirty="0" smtClean="0"/>
              <a:t>Fear of penile injury</a:t>
            </a:r>
          </a:p>
          <a:p>
            <a:r>
              <a:rPr lang="en-US" dirty="0" smtClean="0"/>
              <a:t>Fear of excessive pain</a:t>
            </a:r>
          </a:p>
          <a:p>
            <a:r>
              <a:rPr lang="en-US" dirty="0" smtClean="0"/>
              <a:t>Family considerations</a:t>
            </a:r>
          </a:p>
          <a:p>
            <a:r>
              <a:rPr lang="en-GB" dirty="0" smtClean="0"/>
              <a:t>Concerns around discarded foreskin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47800"/>
            <a:ext cx="7993062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5800" y="20574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rgbClr val="0000FF"/>
                </a:solidFill>
              </a:rPr>
              <a:t>‘What if they overdo it and end up cutting some veins…?’ </a:t>
            </a:r>
            <a:r>
              <a:rPr lang="en-GB" sz="2400" dirty="0" smtClean="0">
                <a:solidFill>
                  <a:srgbClr val="0000FF"/>
                </a:solidFill>
              </a:rPr>
              <a:t>(father, FDG)</a:t>
            </a:r>
          </a:p>
          <a:p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4191000" y="1676400"/>
            <a:ext cx="4572000" cy="2057400"/>
          </a:xfrm>
          <a:prstGeom prst="wedgeEllipseCallout">
            <a:avLst>
              <a:gd name="adj1" fmla="val 53737"/>
              <a:gd name="adj2" fmla="val -2017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0" name="Oval Callout 9"/>
          <p:cNvSpPr/>
          <p:nvPr/>
        </p:nvSpPr>
        <p:spPr>
          <a:xfrm>
            <a:off x="3962400" y="4038600"/>
            <a:ext cx="4953000" cy="2362200"/>
          </a:xfrm>
          <a:prstGeom prst="wedgeEllipseCallout">
            <a:avLst>
              <a:gd name="adj1" fmla="val -46263"/>
              <a:gd name="adj2" fmla="val -46044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267200" y="441960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rgbClr val="FF0000"/>
                </a:solidFill>
              </a:rPr>
              <a:t>‘</a:t>
            </a:r>
            <a:r>
              <a:rPr lang="en-GB" sz="2400" i="1" dirty="0" smtClean="0">
                <a:solidFill>
                  <a:srgbClr val="FF0000"/>
                </a:solidFill>
              </a:rPr>
              <a:t>I don’t want to lie; I suspected that you were Satanists and that you may take the foreskin…’ </a:t>
            </a:r>
            <a:r>
              <a:rPr lang="en-GB" sz="2400" dirty="0" smtClean="0">
                <a:solidFill>
                  <a:srgbClr val="FF0000"/>
                </a:solidFill>
              </a:rPr>
              <a:t>(mother, IDI)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692</Words>
  <Application>Microsoft Office PowerPoint</Application>
  <PresentationFormat>On-screen Show (4:3)</PresentationFormat>
  <Paragraphs>112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Acceptability of early infant male circumcision &amp; experiences with the AccuCirc device in Zimbabwe</vt:lpstr>
      <vt:lpstr>EIMC Pilot Study Steering Committee</vt:lpstr>
      <vt:lpstr>Background</vt:lpstr>
      <vt:lpstr> Comparative Trial Design </vt:lpstr>
      <vt:lpstr>Qualitative Study Methodology</vt:lpstr>
      <vt:lpstr>Field Study Design </vt:lpstr>
      <vt:lpstr> Comparative Trial Results - Safety  </vt:lpstr>
      <vt:lpstr>Parental Satisfaction with Outcome</vt:lpstr>
      <vt:lpstr>Barriers to EIMC Uptake – Parental Perspectives </vt:lpstr>
      <vt:lpstr>  Qualitative Results: Providers’ Device Preference </vt:lpstr>
      <vt:lpstr>Discussion</vt:lpstr>
      <vt:lpstr>Next Steps</vt:lpstr>
      <vt:lpstr>Acknowledgements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EARLY INFANT MALE CIRCUMCISION (EIMC)?</dc:title>
  <dc:creator>Webster</dc:creator>
  <cp:lastModifiedBy>Amy Rupert</cp:lastModifiedBy>
  <cp:revision>499</cp:revision>
  <dcterms:modified xsi:type="dcterms:W3CDTF">2015-04-16T19:43:01Z</dcterms:modified>
</cp:coreProperties>
</file>