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32" r:id="rId1"/>
    <p:sldMasterId id="2147485644" r:id="rId2"/>
    <p:sldMasterId id="2147485657" r:id="rId3"/>
    <p:sldMasterId id="2147483651" r:id="rId4"/>
    <p:sldMasterId id="2147485595" r:id="rId5"/>
    <p:sldMasterId id="2147485608" r:id="rId6"/>
    <p:sldMasterId id="2147483653" r:id="rId7"/>
    <p:sldMasterId id="2147483654" r:id="rId8"/>
    <p:sldMasterId id="2147483656" r:id="rId9"/>
    <p:sldMasterId id="2147483658" r:id="rId10"/>
    <p:sldMasterId id="2147488215" r:id="rId11"/>
    <p:sldMasterId id="2147488227" r:id="rId12"/>
    <p:sldMasterId id="2147488251" r:id="rId13"/>
  </p:sldMasterIdLst>
  <p:notesMasterIdLst>
    <p:notesMasterId r:id="rId45"/>
  </p:notesMasterIdLst>
  <p:handoutMasterIdLst>
    <p:handoutMasterId r:id="rId46"/>
  </p:handoutMasterIdLst>
  <p:sldIdLst>
    <p:sldId id="475" r:id="rId14"/>
    <p:sldId id="575" r:id="rId15"/>
    <p:sldId id="525" r:id="rId16"/>
    <p:sldId id="529" r:id="rId17"/>
    <p:sldId id="574" r:id="rId18"/>
    <p:sldId id="512" r:id="rId19"/>
    <p:sldId id="583" r:id="rId20"/>
    <p:sldId id="515" r:id="rId21"/>
    <p:sldId id="532" r:id="rId22"/>
    <p:sldId id="460" r:id="rId23"/>
    <p:sldId id="523" r:id="rId24"/>
    <p:sldId id="481" r:id="rId25"/>
    <p:sldId id="478" r:id="rId26"/>
    <p:sldId id="584" r:id="rId27"/>
    <p:sldId id="585" r:id="rId28"/>
    <p:sldId id="586" r:id="rId29"/>
    <p:sldId id="588" r:id="rId30"/>
    <p:sldId id="482" r:id="rId31"/>
    <p:sldId id="509" r:id="rId32"/>
    <p:sldId id="576" r:id="rId33"/>
    <p:sldId id="546" r:id="rId34"/>
    <p:sldId id="593" r:id="rId35"/>
    <p:sldId id="587" r:id="rId36"/>
    <p:sldId id="589" r:id="rId37"/>
    <p:sldId id="591" r:id="rId38"/>
    <p:sldId id="550" r:id="rId39"/>
    <p:sldId id="579" r:id="rId40"/>
    <p:sldId id="594" r:id="rId41"/>
    <p:sldId id="581" r:id="rId42"/>
    <p:sldId id="582" r:id="rId43"/>
    <p:sldId id="479" r:id="rId44"/>
  </p:sldIdLst>
  <p:sldSz cx="9144000" cy="6858000" type="screen4x3"/>
  <p:notesSz cx="6735763" cy="9866313"/>
  <p:defaultTextStyle>
    <a:defPPr>
      <a:defRPr lang="en-US"/>
    </a:defPPr>
    <a:lvl1pPr algn="l" rtl="0" eaLnBrk="0" fontAlgn="base" hangingPunct="0">
      <a:spcBef>
        <a:spcPct val="0"/>
      </a:spcBef>
      <a:spcAft>
        <a:spcPct val="0"/>
      </a:spcAft>
      <a:defRPr sz="2800" kern="1200">
        <a:solidFill>
          <a:schemeClr val="tx1"/>
        </a:solidFill>
        <a:latin typeface="Palatino" pitchFamily="18" charset="0"/>
        <a:ea typeface="+mn-ea"/>
        <a:cs typeface="+mn-cs"/>
      </a:defRPr>
    </a:lvl1pPr>
    <a:lvl2pPr marL="457200" algn="l" rtl="0" eaLnBrk="0" fontAlgn="base" hangingPunct="0">
      <a:spcBef>
        <a:spcPct val="0"/>
      </a:spcBef>
      <a:spcAft>
        <a:spcPct val="0"/>
      </a:spcAft>
      <a:defRPr sz="2800" kern="1200">
        <a:solidFill>
          <a:schemeClr val="tx1"/>
        </a:solidFill>
        <a:latin typeface="Palatino" pitchFamily="18" charset="0"/>
        <a:ea typeface="+mn-ea"/>
        <a:cs typeface="+mn-cs"/>
      </a:defRPr>
    </a:lvl2pPr>
    <a:lvl3pPr marL="914400" algn="l" rtl="0" eaLnBrk="0" fontAlgn="base" hangingPunct="0">
      <a:spcBef>
        <a:spcPct val="0"/>
      </a:spcBef>
      <a:spcAft>
        <a:spcPct val="0"/>
      </a:spcAft>
      <a:defRPr sz="2800" kern="1200">
        <a:solidFill>
          <a:schemeClr val="tx1"/>
        </a:solidFill>
        <a:latin typeface="Palatino"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Palatino"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Palatino" pitchFamily="18" charset="0"/>
        <a:ea typeface="+mn-ea"/>
        <a:cs typeface="+mn-cs"/>
      </a:defRPr>
    </a:lvl5pPr>
    <a:lvl6pPr marL="2286000" algn="l" defTabSz="914400" rtl="0" eaLnBrk="1" latinLnBrk="0" hangingPunct="1">
      <a:defRPr sz="2800" kern="1200">
        <a:solidFill>
          <a:schemeClr val="tx1"/>
        </a:solidFill>
        <a:latin typeface="Palatino" pitchFamily="18" charset="0"/>
        <a:ea typeface="+mn-ea"/>
        <a:cs typeface="+mn-cs"/>
      </a:defRPr>
    </a:lvl6pPr>
    <a:lvl7pPr marL="2743200" algn="l" defTabSz="914400" rtl="0" eaLnBrk="1" latinLnBrk="0" hangingPunct="1">
      <a:defRPr sz="2800" kern="1200">
        <a:solidFill>
          <a:schemeClr val="tx1"/>
        </a:solidFill>
        <a:latin typeface="Palatino" pitchFamily="18" charset="0"/>
        <a:ea typeface="+mn-ea"/>
        <a:cs typeface="+mn-cs"/>
      </a:defRPr>
    </a:lvl7pPr>
    <a:lvl8pPr marL="3200400" algn="l" defTabSz="914400" rtl="0" eaLnBrk="1" latinLnBrk="0" hangingPunct="1">
      <a:defRPr sz="2800" kern="1200">
        <a:solidFill>
          <a:schemeClr val="tx1"/>
        </a:solidFill>
        <a:latin typeface="Palatino" pitchFamily="18" charset="0"/>
        <a:ea typeface="+mn-ea"/>
        <a:cs typeface="+mn-cs"/>
      </a:defRPr>
    </a:lvl8pPr>
    <a:lvl9pPr marL="3657600" algn="l" defTabSz="914400" rtl="0" eaLnBrk="1" latinLnBrk="0" hangingPunct="1">
      <a:defRPr sz="2800" kern="1200">
        <a:solidFill>
          <a:schemeClr val="tx1"/>
        </a:solidFill>
        <a:latin typeface="Palatino"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699FF"/>
    <a:srgbClr val="00B0EE"/>
    <a:srgbClr val="3366FF"/>
    <a:srgbClr val="FF0000"/>
    <a:srgbClr val="663300"/>
    <a:srgbClr val="D2A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06" autoAdjust="0"/>
    <p:restoredTop sz="92899" autoAdjust="0"/>
  </p:normalViewPr>
  <p:slideViewPr>
    <p:cSldViewPr>
      <p:cViewPr>
        <p:scale>
          <a:sx n="98" d="100"/>
          <a:sy n="98" d="100"/>
        </p:scale>
        <p:origin x="-197" y="22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42" y="66"/>
      </p:cViewPr>
      <p:guideLst>
        <p:guide orient="horz" pos="3106"/>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viewProps" Target="viewProp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Book5"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Teachers</c:v>
                </c:pt>
              </c:strCache>
            </c:strRef>
          </c:tx>
          <c:spPr>
            <a:solidFill>
              <a:srgbClr val="00B050"/>
            </a:solidFill>
          </c:spPr>
          <c:invertIfNegative val="0"/>
          <c:dLbls>
            <c:showLegendKey val="0"/>
            <c:showVal val="1"/>
            <c:showCatName val="0"/>
            <c:showSerName val="0"/>
            <c:showPercent val="0"/>
            <c:showBubbleSize val="0"/>
            <c:showLeaderLines val="0"/>
          </c:dLbls>
          <c:cat>
            <c:strRef>
              <c:f>Sheet1!$B$1:$C$1</c:f>
              <c:strCache>
                <c:ptCount val="2"/>
                <c:pt idx="0">
                  <c:v>% Respondant Scoring &gt;75% HIV Competency (Desired SACMEQ level)</c:v>
                </c:pt>
                <c:pt idx="1">
                  <c:v>% Respondant Scoring at least 50% HIV competency (Minimum SACMEQ level)</c:v>
                </c:pt>
              </c:strCache>
            </c:strRef>
          </c:cat>
          <c:val>
            <c:numRef>
              <c:f>Sheet1!$B$2:$C$2</c:f>
              <c:numCache>
                <c:formatCode>0%</c:formatCode>
                <c:ptCount val="2"/>
                <c:pt idx="0">
                  <c:v>0.82</c:v>
                </c:pt>
                <c:pt idx="1">
                  <c:v>0.99</c:v>
                </c:pt>
              </c:numCache>
            </c:numRef>
          </c:val>
        </c:ser>
        <c:ser>
          <c:idx val="1"/>
          <c:order val="1"/>
          <c:tx>
            <c:strRef>
              <c:f>Sheet1!$A$3</c:f>
              <c:strCache>
                <c:ptCount val="1"/>
                <c:pt idx="0">
                  <c:v>Learners</c:v>
                </c:pt>
              </c:strCache>
            </c:strRef>
          </c:tx>
          <c:spPr>
            <a:solidFill>
              <a:srgbClr val="FF0000"/>
            </a:solidFill>
          </c:spPr>
          <c:invertIfNegative val="0"/>
          <c:dLbls>
            <c:showLegendKey val="0"/>
            <c:showVal val="1"/>
            <c:showCatName val="0"/>
            <c:showSerName val="0"/>
            <c:showPercent val="0"/>
            <c:showBubbleSize val="0"/>
            <c:showLeaderLines val="0"/>
          </c:dLbls>
          <c:cat>
            <c:strRef>
              <c:f>Sheet1!$B$1:$C$1</c:f>
              <c:strCache>
                <c:ptCount val="2"/>
                <c:pt idx="0">
                  <c:v>% Respondant Scoring &gt;75% HIV Competency (Desired SACMEQ level)</c:v>
                </c:pt>
                <c:pt idx="1">
                  <c:v>% Respondant Scoring at least 50% HIV competency (Minimum SACMEQ level)</c:v>
                </c:pt>
              </c:strCache>
            </c:strRef>
          </c:cat>
          <c:val>
            <c:numRef>
              <c:f>Sheet1!$B$3:$C$3</c:f>
              <c:numCache>
                <c:formatCode>0%</c:formatCode>
                <c:ptCount val="2"/>
                <c:pt idx="0">
                  <c:v>0.04</c:v>
                </c:pt>
                <c:pt idx="1">
                  <c:v>0.34</c:v>
                </c:pt>
              </c:numCache>
            </c:numRef>
          </c:val>
        </c:ser>
        <c:dLbls>
          <c:showLegendKey val="0"/>
          <c:showVal val="0"/>
          <c:showCatName val="0"/>
          <c:showSerName val="0"/>
          <c:showPercent val="0"/>
          <c:showBubbleSize val="0"/>
        </c:dLbls>
        <c:gapWidth val="150"/>
        <c:axId val="6199552"/>
        <c:axId val="6217728"/>
      </c:barChart>
      <c:catAx>
        <c:axId val="6199552"/>
        <c:scaling>
          <c:orientation val="minMax"/>
        </c:scaling>
        <c:delete val="0"/>
        <c:axPos val="b"/>
        <c:majorTickMark val="out"/>
        <c:minorTickMark val="none"/>
        <c:tickLblPos val="nextTo"/>
        <c:txPr>
          <a:bodyPr/>
          <a:lstStyle/>
          <a:p>
            <a:pPr>
              <a:defRPr b="1"/>
            </a:pPr>
            <a:endParaRPr lang="en-US"/>
          </a:p>
        </c:txPr>
        <c:crossAx val="6217728"/>
        <c:crosses val="autoZero"/>
        <c:auto val="1"/>
        <c:lblAlgn val="ctr"/>
        <c:lblOffset val="100"/>
        <c:noMultiLvlLbl val="0"/>
      </c:catAx>
      <c:valAx>
        <c:axId val="6217728"/>
        <c:scaling>
          <c:orientation val="minMax"/>
        </c:scaling>
        <c:delete val="0"/>
        <c:axPos val="l"/>
        <c:numFmt formatCode="0%" sourceLinked="1"/>
        <c:majorTickMark val="out"/>
        <c:minorTickMark val="none"/>
        <c:tickLblPos val="nextTo"/>
        <c:crossAx val="6199552"/>
        <c:crosses val="autoZero"/>
        <c:crossBetween val="between"/>
      </c:valAx>
    </c:plotArea>
    <c:legend>
      <c:legendPos val="r"/>
      <c:layout>
        <c:manualLayout>
          <c:xMode val="edge"/>
          <c:yMode val="edge"/>
          <c:x val="0.13752473248536246"/>
          <c:y val="9.1344458808320205E-4"/>
          <c:w val="0.35392825896762903"/>
          <c:h val="0.20712833470443059"/>
        </c:manualLayout>
      </c:layout>
      <c:overlay val="0"/>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41253217134266"/>
          <c:y val="4.9446782514254682E-2"/>
          <c:w val="0.83306436816757123"/>
          <c:h val="0.77889560141189251"/>
        </c:manualLayout>
      </c:layout>
      <c:lineChart>
        <c:grouping val="standard"/>
        <c:varyColors val="0"/>
        <c:ser>
          <c:idx val="1"/>
          <c:order val="0"/>
          <c:tx>
            <c:strRef>
              <c:f>Sheet1!$C$1</c:f>
              <c:strCache>
                <c:ptCount val="1"/>
                <c:pt idx="0">
                  <c:v>Subscriptions Per 100 Inhabitants (Penetration)</c:v>
                </c:pt>
              </c:strCache>
            </c:strRef>
          </c:tx>
          <c:marker>
            <c:symbol val="none"/>
          </c:marker>
          <c:dLbls>
            <c:numFmt formatCode="#,##0" sourceLinked="0"/>
            <c:showLegendKey val="0"/>
            <c:showVal val="1"/>
            <c:showCatName val="0"/>
            <c:showSerName val="0"/>
            <c:showPercent val="0"/>
            <c:showBubbleSize val="0"/>
            <c:showLeaderLines val="0"/>
          </c:dLbls>
          <c:cat>
            <c:numRef>
              <c:f>Sheet1!$A$2:$A$13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Sheet1!$C$2:$C$13</c:f>
              <c:numCache>
                <c:formatCode>General</c:formatCode>
                <c:ptCount val="12"/>
                <c:pt idx="0">
                  <c:v>0.505</c:v>
                </c:pt>
                <c:pt idx="1">
                  <c:v>0.97</c:v>
                </c:pt>
                <c:pt idx="2">
                  <c:v>1.3380000000000001</c:v>
                </c:pt>
                <c:pt idx="3">
                  <c:v>1.895</c:v>
                </c:pt>
                <c:pt idx="4">
                  <c:v>3.7250000000000001</c:v>
                </c:pt>
                <c:pt idx="5">
                  <c:v>8.2989999999999995</c:v>
                </c:pt>
                <c:pt idx="6">
                  <c:v>14.369</c:v>
                </c:pt>
                <c:pt idx="7">
                  <c:v>22.539000000000001</c:v>
                </c:pt>
                <c:pt idx="8">
                  <c:v>26.954999999999998</c:v>
                </c:pt>
                <c:pt idx="9">
                  <c:v>32.28</c:v>
                </c:pt>
                <c:pt idx="10">
                  <c:v>40.14</c:v>
                </c:pt>
                <c:pt idx="11">
                  <c:v>62.55</c:v>
                </c:pt>
              </c:numCache>
            </c:numRef>
          </c:val>
          <c:smooth val="0"/>
        </c:ser>
        <c:dLbls>
          <c:showLegendKey val="0"/>
          <c:showVal val="0"/>
          <c:showCatName val="0"/>
          <c:showSerName val="0"/>
          <c:showPercent val="0"/>
          <c:showBubbleSize val="0"/>
        </c:dLbls>
        <c:marker val="1"/>
        <c:smooth val="0"/>
        <c:axId val="106438656"/>
        <c:axId val="106440192"/>
      </c:lineChart>
      <c:catAx>
        <c:axId val="106438656"/>
        <c:scaling>
          <c:orientation val="minMax"/>
        </c:scaling>
        <c:delete val="0"/>
        <c:axPos val="b"/>
        <c:numFmt formatCode="General" sourceLinked="1"/>
        <c:majorTickMark val="out"/>
        <c:minorTickMark val="none"/>
        <c:tickLblPos val="nextTo"/>
        <c:crossAx val="106440192"/>
        <c:crosses val="autoZero"/>
        <c:auto val="1"/>
        <c:lblAlgn val="ctr"/>
        <c:lblOffset val="100"/>
        <c:noMultiLvlLbl val="0"/>
      </c:catAx>
      <c:valAx>
        <c:axId val="106440192"/>
        <c:scaling>
          <c:orientation val="minMax"/>
        </c:scaling>
        <c:delete val="0"/>
        <c:axPos val="l"/>
        <c:title>
          <c:tx>
            <c:rich>
              <a:bodyPr rot="-5400000" vert="horz"/>
              <a:lstStyle/>
              <a:p>
                <a:pPr>
                  <a:defRPr/>
                </a:pPr>
                <a:r>
                  <a:rPr lang="fr-FR"/>
                  <a:t>Percent (%)</a:t>
                </a:r>
              </a:p>
            </c:rich>
          </c:tx>
          <c:layout/>
          <c:overlay val="0"/>
        </c:title>
        <c:numFmt formatCode="General" sourceLinked="1"/>
        <c:majorTickMark val="out"/>
        <c:minorTickMark val="none"/>
        <c:tickLblPos val="nextTo"/>
        <c:crossAx val="106438656"/>
        <c:crosses val="autoZero"/>
        <c:crossBetween val="between"/>
      </c:valAx>
    </c:plotArea>
    <c:legend>
      <c:legendPos val="r"/>
      <c:layout>
        <c:manualLayout>
          <c:xMode val="edge"/>
          <c:yMode val="edge"/>
          <c:x val="0.10840506587162045"/>
          <c:y val="7.8755126312335957E-2"/>
          <c:w val="0.65798545117205176"/>
          <c:h val="8.3281044947506558E-2"/>
        </c:manualLayout>
      </c:layout>
      <c:overlay val="0"/>
    </c:legend>
    <c:plotVisOnly val="1"/>
    <c:dispBlanksAs val="gap"/>
    <c:showDLblsOverMax val="0"/>
  </c:chart>
  <c:txPr>
    <a:bodyPr/>
    <a:lstStyle/>
    <a:p>
      <a:pPr>
        <a:defRPr sz="20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92173093747896"/>
          <c:y val="0.19682799923982106"/>
          <c:w val="0.55248149269802804"/>
          <c:h val="0.67465450380346281"/>
        </c:manualLayout>
      </c:layout>
      <c:pieChart>
        <c:varyColors val="1"/>
        <c:ser>
          <c:idx val="0"/>
          <c:order val="0"/>
          <c:tx>
            <c:strRef>
              <c:f>Sheet1!$B$1</c:f>
              <c:strCache>
                <c:ptCount val="1"/>
                <c:pt idx="0">
                  <c:v>Sales</c:v>
                </c:pt>
              </c:strCache>
            </c:strRef>
          </c:tx>
          <c:dLbls>
            <c:dLbl>
              <c:idx val="0"/>
              <c:layout>
                <c:manualLayout>
                  <c:x val="0.12282759431190504"/>
                  <c:y val="0.10324913773769041"/>
                </c:manualLayout>
              </c:layout>
              <c:showLegendKey val="0"/>
              <c:showVal val="1"/>
              <c:showCatName val="1"/>
              <c:showSerName val="0"/>
              <c:showPercent val="0"/>
              <c:showBubbleSize val="0"/>
            </c:dLbl>
            <c:dLbl>
              <c:idx val="1"/>
              <c:layout>
                <c:manualLayout>
                  <c:x val="3.4866807693814394E-2"/>
                  <c:y val="0.12059815848654022"/>
                </c:manualLayout>
              </c:layout>
              <c:showLegendKey val="0"/>
              <c:showVal val="1"/>
              <c:showCatName val="1"/>
              <c:showSerName val="0"/>
              <c:showPercent val="0"/>
              <c:showBubbleSize val="0"/>
            </c:dLbl>
            <c:dLbl>
              <c:idx val="2"/>
              <c:layout>
                <c:manualLayout>
                  <c:x val="6.9097426254554006E-2"/>
                  <c:y val="-4.1073387766483001E-4"/>
                </c:manualLayout>
              </c:layout>
              <c:showLegendKey val="0"/>
              <c:showVal val="1"/>
              <c:showCatName val="1"/>
              <c:showSerName val="0"/>
              <c:showPercent val="0"/>
              <c:showBubbleSize val="0"/>
            </c:dLbl>
            <c:dLbl>
              <c:idx val="3"/>
              <c:layout>
                <c:manualLayout>
                  <c:x val="-6.7597249970619347E-2"/>
                  <c:y val="4.6557921599293135E-3"/>
                </c:manualLayout>
              </c:layout>
              <c:showLegendKey val="0"/>
              <c:showVal val="1"/>
              <c:showCatName val="1"/>
              <c:showSerName val="0"/>
              <c:showPercent val="0"/>
              <c:showBubbleSize val="0"/>
            </c:dLbl>
            <c:dLbl>
              <c:idx val="4"/>
              <c:layout>
                <c:manualLayout>
                  <c:x val="-0.10785012450366781"/>
                  <c:y val="-4.8208905393675103E-2"/>
                </c:manualLayout>
              </c:layout>
              <c:showLegendKey val="0"/>
              <c:showVal val="1"/>
              <c:showCatName val="1"/>
              <c:showSerName val="0"/>
              <c:showPercent val="0"/>
              <c:showBubbleSize val="0"/>
            </c:dLbl>
            <c:dLbl>
              <c:idx val="5"/>
              <c:layout>
                <c:manualLayout>
                  <c:x val="-5.022469547075846E-2"/>
                  <c:y val="-3.8827064425166036E-2"/>
                </c:manualLayout>
              </c:layout>
              <c:showLegendKey val="0"/>
              <c:showVal val="1"/>
              <c:showCatName val="1"/>
              <c:showSerName val="0"/>
              <c:showPercent val="0"/>
              <c:showBubbleSize val="0"/>
            </c:dLbl>
            <c:dLbl>
              <c:idx val="6"/>
              <c:layout>
                <c:manualLayout>
                  <c:x val="-4.2242135777803891E-2"/>
                  <c:y val="1.5253405102653161E-3"/>
                </c:manualLayout>
              </c:layout>
              <c:showLegendKey val="0"/>
              <c:showVal val="1"/>
              <c:showCatName val="1"/>
              <c:showSerName val="0"/>
              <c:showPercent val="0"/>
              <c:showBubbleSize val="0"/>
            </c:dLbl>
            <c:dLbl>
              <c:idx val="7"/>
              <c:layout>
                <c:manualLayout>
                  <c:x val="-2.8283386218513732E-2"/>
                  <c:y val="9.7249853006249505E-3"/>
                </c:manualLayout>
              </c:layout>
              <c:showLegendKey val="0"/>
              <c:showVal val="1"/>
              <c:showCatName val="1"/>
              <c:showSerName val="0"/>
              <c:showPercent val="0"/>
              <c:showBubbleSize val="0"/>
            </c:dLbl>
            <c:dLbl>
              <c:idx val="8"/>
              <c:layout>
                <c:manualLayout>
                  <c:x val="-0.14083425869843191"/>
                  <c:y val="4.1099177671284237E-2"/>
                </c:manualLayout>
              </c:layout>
              <c:showLegendKey val="0"/>
              <c:showVal val="1"/>
              <c:showCatName val="1"/>
              <c:showSerName val="0"/>
              <c:showPercent val="0"/>
              <c:showBubbleSize val="0"/>
            </c:dLbl>
            <c:dLbl>
              <c:idx val="9"/>
              <c:layout>
                <c:manualLayout>
                  <c:x val="-0.1648699441415977"/>
                  <c:y val="4.1255527990508037E-2"/>
                </c:manualLayout>
              </c:layout>
              <c:showLegendKey val="0"/>
              <c:showVal val="1"/>
              <c:showCatName val="1"/>
              <c:showSerName val="0"/>
              <c:showPercent val="0"/>
              <c:showBubbleSize val="0"/>
            </c:dLbl>
            <c:dLbl>
              <c:idx val="10"/>
              <c:layout>
                <c:manualLayout>
                  <c:x val="-0.2718772292886466"/>
                  <c:y val="3.8756182874400975E-2"/>
                </c:manualLayout>
              </c:layout>
              <c:showLegendKey val="0"/>
              <c:showVal val="1"/>
              <c:showCatName val="1"/>
              <c:showSerName val="0"/>
              <c:showPercent val="0"/>
              <c:showBubbleSize val="0"/>
            </c:dLbl>
            <c:dLbl>
              <c:idx val="11"/>
              <c:layout>
                <c:manualLayout>
                  <c:x val="-0.31011398815532676"/>
                  <c:y val="4.2576184826211795E-3"/>
                </c:manualLayout>
              </c:layout>
              <c:showLegendKey val="0"/>
              <c:showVal val="1"/>
              <c:showCatName val="1"/>
              <c:showSerName val="0"/>
              <c:showPercent val="0"/>
              <c:showBubbleSize val="0"/>
            </c:dLbl>
            <c:dLbl>
              <c:idx val="12"/>
              <c:layout>
                <c:manualLayout>
                  <c:x val="-0.3550678881485968"/>
                  <c:y val="-3.0012481316547761E-2"/>
                </c:manualLayout>
              </c:layout>
              <c:showLegendKey val="0"/>
              <c:showVal val="1"/>
              <c:showCatName val="1"/>
              <c:showSerName val="0"/>
              <c:showPercent val="0"/>
              <c:showBubbleSize val="0"/>
            </c:dLbl>
            <c:dLbl>
              <c:idx val="13"/>
              <c:layout>
                <c:manualLayout>
                  <c:x val="0.19974964667878053"/>
                  <c:y val="-2.1186392796790812E-2"/>
                </c:manualLayout>
              </c:layout>
              <c:showLegendKey val="0"/>
              <c:showVal val="1"/>
              <c:showCatName val="1"/>
              <c:showSerName val="0"/>
              <c:showPercent val="0"/>
              <c:showBubbleSize val="0"/>
            </c:dLbl>
            <c:txPr>
              <a:bodyPr/>
              <a:lstStyle/>
              <a:p>
                <a:pPr>
                  <a:defRPr sz="1200" b="1"/>
                </a:pPr>
                <a:endParaRPr lang="en-US"/>
              </a:p>
            </c:txPr>
            <c:showLegendKey val="0"/>
            <c:showVal val="1"/>
            <c:showCatName val="1"/>
            <c:showSerName val="0"/>
            <c:showPercent val="0"/>
            <c:showBubbleSize val="0"/>
            <c:showLeaderLines val="1"/>
          </c:dLbls>
          <c:cat>
            <c:strRef>
              <c:f>Sheet1!$A$2:$A$15</c:f>
              <c:strCache>
                <c:ptCount val="14"/>
                <c:pt idx="0">
                  <c:v>Symptoms of HIV and AIDS</c:v>
                </c:pt>
                <c:pt idx="1">
                  <c:v>Modes of transmision of HIV</c:v>
                </c:pt>
                <c:pt idx="2">
                  <c:v>Male circumcision</c:v>
                </c:pt>
                <c:pt idx="3">
                  <c:v>PMTCT</c:v>
                </c:pt>
                <c:pt idx="4">
                  <c:v>Masturbation</c:v>
                </c:pt>
                <c:pt idx="5">
                  <c:v>Condoms</c:v>
                </c:pt>
                <c:pt idx="6">
                  <c:v>Symptoms of Syphilis, Gonorrhea and other STI</c:v>
                </c:pt>
                <c:pt idx="7">
                  <c:v>Random query about health</c:v>
                </c:pt>
                <c:pt idx="8">
                  <c:v>ARVs</c:v>
                </c:pt>
                <c:pt idx="9">
                  <c:v>HIV Cure</c:v>
                </c:pt>
                <c:pt idx="10">
                  <c:v>HPV</c:v>
                </c:pt>
                <c:pt idx="11">
                  <c:v>Pregnancy</c:v>
                </c:pt>
                <c:pt idx="12">
                  <c:v>Difference between HIV and AIDS</c:v>
                </c:pt>
                <c:pt idx="13">
                  <c:v>HTC (Why, where, cost)</c:v>
                </c:pt>
              </c:strCache>
            </c:strRef>
          </c:cat>
          <c:val>
            <c:numRef>
              <c:f>Sheet1!$B$2:$B$15</c:f>
              <c:numCache>
                <c:formatCode>0%</c:formatCode>
                <c:ptCount val="14"/>
                <c:pt idx="0">
                  <c:v>0.19</c:v>
                </c:pt>
                <c:pt idx="1">
                  <c:v>0.18</c:v>
                </c:pt>
                <c:pt idx="2">
                  <c:v>0.12</c:v>
                </c:pt>
                <c:pt idx="3">
                  <c:v>0.09</c:v>
                </c:pt>
                <c:pt idx="4">
                  <c:v>0.08</c:v>
                </c:pt>
                <c:pt idx="5">
                  <c:v>0.08</c:v>
                </c:pt>
                <c:pt idx="6">
                  <c:v>0.06</c:v>
                </c:pt>
                <c:pt idx="7">
                  <c:v>0.06</c:v>
                </c:pt>
                <c:pt idx="8">
                  <c:v>0.04</c:v>
                </c:pt>
                <c:pt idx="9">
                  <c:v>0.04</c:v>
                </c:pt>
                <c:pt idx="10">
                  <c:v>0.03</c:v>
                </c:pt>
                <c:pt idx="11">
                  <c:v>0.02</c:v>
                </c:pt>
                <c:pt idx="12" formatCode="0.00%">
                  <c:v>5.0000000000000001E-3</c:v>
                </c:pt>
                <c:pt idx="13" formatCode="0.00%">
                  <c:v>5.0000000000000001E-3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6DB54-971A-4D57-9A97-1FBB1D05BCE8}"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fr-FR"/>
        </a:p>
      </dgm:t>
    </dgm:pt>
    <dgm:pt modelId="{CB520DCE-4475-4477-8273-EF551697902B}">
      <dgm:prSet phldrT="[Text]" custT="1"/>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1" dirty="0" smtClean="0">
              <a:latin typeface="Arial" pitchFamily="34" charset="0"/>
              <a:cs typeface="Arial" pitchFamily="34" charset="0"/>
            </a:rPr>
            <a:t>Zambia U-Report Outcome</a:t>
          </a:r>
          <a:r>
            <a:rPr lang="en-US" sz="1400" dirty="0" smtClean="0">
              <a:latin typeface="Arial" pitchFamily="34" charset="0"/>
              <a:cs typeface="Arial" pitchFamily="34" charset="0"/>
            </a:rPr>
            <a:t>: </a:t>
          </a:r>
        </a:p>
        <a:p>
          <a:r>
            <a:rPr lang="en-US" sz="1400" dirty="0" smtClean="0">
              <a:latin typeface="Arial" pitchFamily="34" charset="0"/>
              <a:cs typeface="Arial" pitchFamily="34" charset="0"/>
            </a:rPr>
            <a:t>Adolescents and Youths (girls and boys) adopt HIV preventive behaviors and double uptake of high impact HIV prevention services.</a:t>
          </a:r>
        </a:p>
      </dgm:t>
    </dgm:pt>
    <dgm:pt modelId="{7F81A779-5C53-4B3B-89E2-77DF8601E100}" type="parTrans" cxnId="{D091C2D4-B9B7-466D-B701-1EE21EE326A4}">
      <dgm:prSet/>
      <dgm:spPr/>
      <dgm:t>
        <a:bodyPr/>
        <a:lstStyle/>
        <a:p>
          <a:endParaRPr lang="fr-FR" sz="2800"/>
        </a:p>
      </dgm:t>
    </dgm:pt>
    <dgm:pt modelId="{09358240-EF41-4ED4-ACE8-13B6F8A52C0E}" type="sibTrans" cxnId="{D091C2D4-B9B7-466D-B701-1EE21EE326A4}">
      <dgm:prSet/>
      <dgm:spPr/>
      <dgm:t>
        <a:bodyPr/>
        <a:lstStyle/>
        <a:p>
          <a:endParaRPr lang="fr-FR" sz="2800"/>
        </a:p>
      </dgm:t>
    </dgm:pt>
    <dgm:pt modelId="{C4E73DB7-EE8D-4CC7-8929-30DB51854E02}">
      <dgm:prSet phldrT="[Text]" custT="1"/>
      <dgm:spPr/>
      <dgm:t>
        <a:bodyPr/>
        <a:lstStyle/>
        <a:p>
          <a:r>
            <a:rPr lang="en-US" sz="1600" b="1" dirty="0" smtClean="0">
              <a:latin typeface="Arial" pitchFamily="34" charset="0"/>
              <a:cs typeface="Arial" pitchFamily="34" charset="0"/>
            </a:rPr>
            <a:t>Output 1: </a:t>
          </a:r>
        </a:p>
        <a:p>
          <a:r>
            <a:rPr lang="en-US" sz="1600" dirty="0" smtClean="0">
              <a:latin typeface="Arial" pitchFamily="34" charset="0"/>
              <a:cs typeface="Arial" pitchFamily="34" charset="0"/>
            </a:rPr>
            <a:t>An </a:t>
          </a:r>
          <a:r>
            <a:rPr lang="en-US" sz="1600" u="sng" dirty="0" smtClean="0">
              <a:latin typeface="Arial" pitchFamily="34" charset="0"/>
              <a:cs typeface="Arial" pitchFamily="34" charset="0"/>
            </a:rPr>
            <a:t>effective sms-based mechanism</a:t>
          </a:r>
          <a:r>
            <a:rPr lang="en-US" sz="1600" dirty="0" smtClean="0">
              <a:latin typeface="Arial" pitchFamily="34" charset="0"/>
              <a:cs typeface="Arial" pitchFamily="34" charset="0"/>
            </a:rPr>
            <a:t> to increase A&amp;Y participation in National HIV prevention response is available.</a:t>
          </a:r>
          <a:endParaRPr lang="fr-FR" sz="1600" dirty="0"/>
        </a:p>
      </dgm:t>
    </dgm:pt>
    <dgm:pt modelId="{82398ACA-8C5E-407F-8898-8F36CEC43221}" type="parTrans" cxnId="{6D5A0472-B488-4C8A-A4A1-8FDC88040778}">
      <dgm:prSet/>
      <dgm:spPr/>
      <dgm:t>
        <a:bodyPr/>
        <a:lstStyle/>
        <a:p>
          <a:endParaRPr lang="fr-FR" sz="2800"/>
        </a:p>
      </dgm:t>
    </dgm:pt>
    <dgm:pt modelId="{249A113E-87F4-4593-A913-E4CB05AFD6DC}" type="sibTrans" cxnId="{6D5A0472-B488-4C8A-A4A1-8FDC88040778}">
      <dgm:prSet/>
      <dgm:spPr/>
      <dgm:t>
        <a:bodyPr/>
        <a:lstStyle/>
        <a:p>
          <a:endParaRPr lang="fr-FR" sz="2800"/>
        </a:p>
      </dgm:t>
    </dgm:pt>
    <dgm:pt modelId="{1F80FD63-3F1C-41AF-8E4A-A23FBC329BFD}">
      <dgm:prSet phldrT="[Text]" custT="1"/>
      <dgm:spPr/>
      <dgm:t>
        <a:bodyPr/>
        <a:lstStyle/>
        <a:p>
          <a:pPr defTabSz="533400">
            <a:lnSpc>
              <a:spcPct val="90000"/>
            </a:lnSpc>
            <a:spcBef>
              <a:spcPct val="0"/>
            </a:spcBef>
            <a:spcAft>
              <a:spcPct val="35000"/>
            </a:spcAft>
          </a:pPr>
          <a:r>
            <a:rPr lang="en-US" sz="1600" b="1" dirty="0" smtClean="0">
              <a:latin typeface="Arial" pitchFamily="34" charset="0"/>
              <a:cs typeface="Arial" pitchFamily="34" charset="0"/>
            </a:rPr>
            <a:t>Output 2:</a:t>
          </a:r>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Adolescents and Youths </a:t>
          </a:r>
          <a:r>
            <a:rPr lang="en-US" sz="1600" u="sng" dirty="0" smtClean="0">
              <a:latin typeface="Arial" pitchFamily="34" charset="0"/>
              <a:cs typeface="Arial" pitchFamily="34" charset="0"/>
            </a:rPr>
            <a:t>have increased comprehensive</a:t>
          </a:r>
          <a:endParaRPr lang="fr-FR" sz="1600" u="sng" dirty="0" smtClean="0"/>
        </a:p>
        <a:p>
          <a:pPr marL="0" marR="0" indent="0" defTabSz="914400" eaLnBrk="1" fontAlgn="auto" latinLnBrk="0" hangingPunct="1">
            <a:lnSpc>
              <a:spcPct val="100000"/>
            </a:lnSpc>
            <a:spcBef>
              <a:spcPts val="0"/>
            </a:spcBef>
            <a:spcAft>
              <a:spcPts val="0"/>
            </a:spcAft>
            <a:buClrTx/>
            <a:buSzTx/>
            <a:buFontTx/>
            <a:buNone/>
            <a:tabLst/>
            <a:defRPr/>
          </a:pPr>
          <a:r>
            <a:rPr lang="en-US" sz="1600" u="sng" dirty="0" smtClean="0">
              <a:latin typeface="Arial" pitchFamily="34" charset="0"/>
              <a:cs typeface="Arial" pitchFamily="34" charset="0"/>
            </a:rPr>
            <a:t>knowledge </a:t>
          </a:r>
          <a:r>
            <a:rPr lang="en-US" sz="1600" u="none" dirty="0" smtClean="0">
              <a:latin typeface="Arial" pitchFamily="34" charset="0"/>
              <a:cs typeface="Arial" pitchFamily="34" charset="0"/>
            </a:rPr>
            <a:t>of high impact HIV prevention measures and services</a:t>
          </a:r>
        </a:p>
      </dgm:t>
    </dgm:pt>
    <dgm:pt modelId="{BB19FA53-129A-41EB-A113-B3030A3282C1}" type="parTrans" cxnId="{F30C4E83-B4C2-4634-9C27-508A3E3A9471}">
      <dgm:prSet/>
      <dgm:spPr/>
      <dgm:t>
        <a:bodyPr/>
        <a:lstStyle/>
        <a:p>
          <a:endParaRPr lang="fr-FR" sz="2800"/>
        </a:p>
      </dgm:t>
    </dgm:pt>
    <dgm:pt modelId="{4952EEF1-7FDD-471F-AC48-B0A6877017B9}" type="sibTrans" cxnId="{F30C4E83-B4C2-4634-9C27-508A3E3A9471}">
      <dgm:prSet/>
      <dgm:spPr/>
      <dgm:t>
        <a:bodyPr/>
        <a:lstStyle/>
        <a:p>
          <a:endParaRPr lang="fr-FR" sz="2800"/>
        </a:p>
      </dgm:t>
    </dgm:pt>
    <dgm:pt modelId="{D026DE3E-F027-49DB-9B84-1683E6D57CDA}">
      <dgm:prSet phldrT="[Text]" custT="1"/>
      <dgm:spPr/>
      <dgm:t>
        <a:bodyPr/>
        <a:lstStyle/>
        <a:p>
          <a:r>
            <a:rPr lang="en-US" sz="1600" b="1" dirty="0" smtClean="0">
              <a:latin typeface="Arial" pitchFamily="34" charset="0"/>
              <a:cs typeface="Arial" pitchFamily="34" charset="0"/>
            </a:rPr>
            <a:t>Output 3:</a:t>
          </a:r>
        </a:p>
        <a:p>
          <a:r>
            <a:rPr lang="en-US" sz="1600" dirty="0" smtClean="0">
              <a:latin typeface="Arial" pitchFamily="34" charset="0"/>
              <a:cs typeface="Arial" pitchFamily="34" charset="0"/>
            </a:rPr>
            <a:t>Adolescents and Youths </a:t>
          </a:r>
          <a:r>
            <a:rPr lang="en-US" sz="1600" u="sng" dirty="0" smtClean="0">
              <a:latin typeface="Arial" pitchFamily="34" charset="0"/>
              <a:cs typeface="Arial" pitchFamily="34" charset="0"/>
            </a:rPr>
            <a:t>demand for and are referred to HIV high impact prevention services</a:t>
          </a:r>
          <a:endParaRPr lang="fr-FR" sz="1600" dirty="0"/>
        </a:p>
      </dgm:t>
    </dgm:pt>
    <dgm:pt modelId="{A0A10B12-C0F4-4927-B498-FB344E0336FF}" type="parTrans" cxnId="{82CA34AB-BAA0-4E34-87DC-71F798EC1F0C}">
      <dgm:prSet/>
      <dgm:spPr/>
      <dgm:t>
        <a:bodyPr/>
        <a:lstStyle/>
        <a:p>
          <a:endParaRPr lang="fr-FR"/>
        </a:p>
      </dgm:t>
    </dgm:pt>
    <dgm:pt modelId="{921ECBD6-B443-47D1-8932-FEA4429A5885}" type="sibTrans" cxnId="{82CA34AB-BAA0-4E34-87DC-71F798EC1F0C}">
      <dgm:prSet/>
      <dgm:spPr/>
      <dgm:t>
        <a:bodyPr/>
        <a:lstStyle/>
        <a:p>
          <a:endParaRPr lang="fr-FR"/>
        </a:p>
      </dgm:t>
    </dgm:pt>
    <dgm:pt modelId="{0316E80F-602F-4719-BD83-0763F0194F13}" type="pres">
      <dgm:prSet presAssocID="{B236DB54-971A-4D57-9A97-1FBB1D05BCE8}" presName="hierChild1" presStyleCnt="0">
        <dgm:presLayoutVars>
          <dgm:orgChart val="1"/>
          <dgm:chPref val="1"/>
          <dgm:dir/>
          <dgm:animOne val="branch"/>
          <dgm:animLvl val="lvl"/>
          <dgm:resizeHandles/>
        </dgm:presLayoutVars>
      </dgm:prSet>
      <dgm:spPr/>
      <dgm:t>
        <a:bodyPr/>
        <a:lstStyle/>
        <a:p>
          <a:endParaRPr lang="fr-FR"/>
        </a:p>
      </dgm:t>
    </dgm:pt>
    <dgm:pt modelId="{4B137026-E8BE-4F1D-82FD-A6A62A1C66E8}" type="pres">
      <dgm:prSet presAssocID="{CB520DCE-4475-4477-8273-EF551697902B}" presName="hierRoot1" presStyleCnt="0">
        <dgm:presLayoutVars>
          <dgm:hierBranch val="init"/>
        </dgm:presLayoutVars>
      </dgm:prSet>
      <dgm:spPr/>
    </dgm:pt>
    <dgm:pt modelId="{3F2C03BE-0E65-4314-BEF4-A86069CE395D}" type="pres">
      <dgm:prSet presAssocID="{CB520DCE-4475-4477-8273-EF551697902B}" presName="rootComposite1" presStyleCnt="0"/>
      <dgm:spPr/>
    </dgm:pt>
    <dgm:pt modelId="{2CE72AAC-CE35-4EB6-B3B4-0B45C255CC29}" type="pres">
      <dgm:prSet presAssocID="{CB520DCE-4475-4477-8273-EF551697902B}" presName="rootText1" presStyleLbl="node0" presStyleIdx="0" presStyleCnt="1" custScaleX="275169" custScaleY="97488" custLinFactNeighborX="99" custLinFactNeighborY="-11307">
        <dgm:presLayoutVars>
          <dgm:chPref val="3"/>
        </dgm:presLayoutVars>
      </dgm:prSet>
      <dgm:spPr/>
      <dgm:t>
        <a:bodyPr/>
        <a:lstStyle/>
        <a:p>
          <a:endParaRPr lang="fr-FR"/>
        </a:p>
      </dgm:t>
    </dgm:pt>
    <dgm:pt modelId="{E20C0251-5244-4928-870A-F1A2EF0C0A78}" type="pres">
      <dgm:prSet presAssocID="{CB520DCE-4475-4477-8273-EF551697902B}" presName="rootConnector1" presStyleLbl="node1" presStyleIdx="0" presStyleCnt="0"/>
      <dgm:spPr/>
      <dgm:t>
        <a:bodyPr/>
        <a:lstStyle/>
        <a:p>
          <a:endParaRPr lang="fr-FR"/>
        </a:p>
      </dgm:t>
    </dgm:pt>
    <dgm:pt modelId="{0E93B940-C0EA-4016-AABC-72F5688A5C7C}" type="pres">
      <dgm:prSet presAssocID="{CB520DCE-4475-4477-8273-EF551697902B}" presName="hierChild2" presStyleCnt="0"/>
      <dgm:spPr/>
    </dgm:pt>
    <dgm:pt modelId="{97D6F225-5B71-449B-95C7-EDC8DA8EB47F}" type="pres">
      <dgm:prSet presAssocID="{82398ACA-8C5E-407F-8898-8F36CEC43221}" presName="Name37" presStyleLbl="parChTrans1D2" presStyleIdx="0" presStyleCnt="3"/>
      <dgm:spPr/>
      <dgm:t>
        <a:bodyPr/>
        <a:lstStyle/>
        <a:p>
          <a:endParaRPr lang="fr-FR"/>
        </a:p>
      </dgm:t>
    </dgm:pt>
    <dgm:pt modelId="{34A4A2CF-C949-42D4-B287-77FA26A81D7A}" type="pres">
      <dgm:prSet presAssocID="{C4E73DB7-EE8D-4CC7-8929-30DB51854E02}" presName="hierRoot2" presStyleCnt="0">
        <dgm:presLayoutVars>
          <dgm:hierBranch val="init"/>
        </dgm:presLayoutVars>
      </dgm:prSet>
      <dgm:spPr/>
    </dgm:pt>
    <dgm:pt modelId="{48D0C09C-AF90-4ED4-8D4A-EE2B50481A04}" type="pres">
      <dgm:prSet presAssocID="{C4E73DB7-EE8D-4CC7-8929-30DB51854E02}" presName="rootComposite" presStyleCnt="0"/>
      <dgm:spPr/>
    </dgm:pt>
    <dgm:pt modelId="{C8448AFC-0185-444F-93DE-DC5DE4A1396D}" type="pres">
      <dgm:prSet presAssocID="{C4E73DB7-EE8D-4CC7-8929-30DB51854E02}" presName="rootText" presStyleLbl="node2" presStyleIdx="0" presStyleCnt="3" custScaleX="140076" custScaleY="172172" custLinFactNeighborX="-165" custLinFactNeighborY="-6031">
        <dgm:presLayoutVars>
          <dgm:chPref val="3"/>
        </dgm:presLayoutVars>
      </dgm:prSet>
      <dgm:spPr/>
      <dgm:t>
        <a:bodyPr/>
        <a:lstStyle/>
        <a:p>
          <a:endParaRPr lang="fr-FR"/>
        </a:p>
      </dgm:t>
    </dgm:pt>
    <dgm:pt modelId="{BA70FF78-36ED-4C4B-9E7F-0028AE9C1F6C}" type="pres">
      <dgm:prSet presAssocID="{C4E73DB7-EE8D-4CC7-8929-30DB51854E02}" presName="rootConnector" presStyleLbl="node2" presStyleIdx="0" presStyleCnt="3"/>
      <dgm:spPr/>
      <dgm:t>
        <a:bodyPr/>
        <a:lstStyle/>
        <a:p>
          <a:endParaRPr lang="fr-FR"/>
        </a:p>
      </dgm:t>
    </dgm:pt>
    <dgm:pt modelId="{7771DC95-A429-4668-B9C7-879C396F9078}" type="pres">
      <dgm:prSet presAssocID="{C4E73DB7-EE8D-4CC7-8929-30DB51854E02}" presName="hierChild4" presStyleCnt="0"/>
      <dgm:spPr/>
    </dgm:pt>
    <dgm:pt modelId="{C0FF423F-7C61-4BAC-9225-568A7F5F1A7B}" type="pres">
      <dgm:prSet presAssocID="{C4E73DB7-EE8D-4CC7-8929-30DB51854E02}" presName="hierChild5" presStyleCnt="0"/>
      <dgm:spPr/>
    </dgm:pt>
    <dgm:pt modelId="{EE22E2EE-9940-4028-B177-F2BC36F78148}" type="pres">
      <dgm:prSet presAssocID="{BB19FA53-129A-41EB-A113-B3030A3282C1}" presName="Name37" presStyleLbl="parChTrans1D2" presStyleIdx="1" presStyleCnt="3"/>
      <dgm:spPr/>
      <dgm:t>
        <a:bodyPr/>
        <a:lstStyle/>
        <a:p>
          <a:endParaRPr lang="fr-FR"/>
        </a:p>
      </dgm:t>
    </dgm:pt>
    <dgm:pt modelId="{CB4060E6-454D-4EFF-A2F6-D1D2B4BF9A7D}" type="pres">
      <dgm:prSet presAssocID="{1F80FD63-3F1C-41AF-8E4A-A23FBC329BFD}" presName="hierRoot2" presStyleCnt="0">
        <dgm:presLayoutVars>
          <dgm:hierBranch val="init"/>
        </dgm:presLayoutVars>
      </dgm:prSet>
      <dgm:spPr/>
    </dgm:pt>
    <dgm:pt modelId="{0626A748-A7C3-40C6-A23A-585CF4527857}" type="pres">
      <dgm:prSet presAssocID="{1F80FD63-3F1C-41AF-8E4A-A23FBC329BFD}" presName="rootComposite" presStyleCnt="0"/>
      <dgm:spPr/>
    </dgm:pt>
    <dgm:pt modelId="{A928D97F-2E85-4FCE-9E6F-A64B7B13F70C}" type="pres">
      <dgm:prSet presAssocID="{1F80FD63-3F1C-41AF-8E4A-A23FBC329BFD}" presName="rootText" presStyleLbl="node2" presStyleIdx="1" presStyleCnt="3" custScaleX="143741" custScaleY="175680">
        <dgm:presLayoutVars>
          <dgm:chPref val="3"/>
        </dgm:presLayoutVars>
      </dgm:prSet>
      <dgm:spPr/>
      <dgm:t>
        <a:bodyPr/>
        <a:lstStyle/>
        <a:p>
          <a:endParaRPr lang="fr-FR"/>
        </a:p>
      </dgm:t>
    </dgm:pt>
    <dgm:pt modelId="{FA899E81-BA5B-471B-B983-C67D4AA3049B}" type="pres">
      <dgm:prSet presAssocID="{1F80FD63-3F1C-41AF-8E4A-A23FBC329BFD}" presName="rootConnector" presStyleLbl="node2" presStyleIdx="1" presStyleCnt="3"/>
      <dgm:spPr/>
      <dgm:t>
        <a:bodyPr/>
        <a:lstStyle/>
        <a:p>
          <a:endParaRPr lang="fr-FR"/>
        </a:p>
      </dgm:t>
    </dgm:pt>
    <dgm:pt modelId="{B9D58817-DA18-48A0-ACA1-4C1724760AEA}" type="pres">
      <dgm:prSet presAssocID="{1F80FD63-3F1C-41AF-8E4A-A23FBC329BFD}" presName="hierChild4" presStyleCnt="0"/>
      <dgm:spPr/>
    </dgm:pt>
    <dgm:pt modelId="{6B4C48B4-9564-4536-8FD1-B92CEFA58E49}" type="pres">
      <dgm:prSet presAssocID="{1F80FD63-3F1C-41AF-8E4A-A23FBC329BFD}" presName="hierChild5" presStyleCnt="0"/>
      <dgm:spPr/>
    </dgm:pt>
    <dgm:pt modelId="{BCF35277-95B0-40A0-8993-6EECE1EDFCFD}" type="pres">
      <dgm:prSet presAssocID="{A0A10B12-C0F4-4927-B498-FB344E0336FF}" presName="Name37" presStyleLbl="parChTrans1D2" presStyleIdx="2" presStyleCnt="3"/>
      <dgm:spPr/>
      <dgm:t>
        <a:bodyPr/>
        <a:lstStyle/>
        <a:p>
          <a:endParaRPr lang="fr-FR"/>
        </a:p>
      </dgm:t>
    </dgm:pt>
    <dgm:pt modelId="{AD039F23-2D8F-4521-886D-283DE2F9BA91}" type="pres">
      <dgm:prSet presAssocID="{D026DE3E-F027-49DB-9B84-1683E6D57CDA}" presName="hierRoot2" presStyleCnt="0">
        <dgm:presLayoutVars>
          <dgm:hierBranch val="init"/>
        </dgm:presLayoutVars>
      </dgm:prSet>
      <dgm:spPr/>
    </dgm:pt>
    <dgm:pt modelId="{C51B57D3-4900-4CA7-AC1C-4964348924F0}" type="pres">
      <dgm:prSet presAssocID="{D026DE3E-F027-49DB-9B84-1683E6D57CDA}" presName="rootComposite" presStyleCnt="0"/>
      <dgm:spPr/>
    </dgm:pt>
    <dgm:pt modelId="{98C699CA-56CC-4771-8B66-7A5BA9E23F5A}" type="pres">
      <dgm:prSet presAssocID="{D026DE3E-F027-49DB-9B84-1683E6D57CDA}" presName="rootText" presStyleLbl="node2" presStyleIdx="2" presStyleCnt="3" custScaleX="131066" custScaleY="173198">
        <dgm:presLayoutVars>
          <dgm:chPref val="3"/>
        </dgm:presLayoutVars>
      </dgm:prSet>
      <dgm:spPr/>
      <dgm:t>
        <a:bodyPr/>
        <a:lstStyle/>
        <a:p>
          <a:endParaRPr lang="fr-FR"/>
        </a:p>
      </dgm:t>
    </dgm:pt>
    <dgm:pt modelId="{E0CC7C2E-C2AB-4B0C-A5E5-F55ED4129CE6}" type="pres">
      <dgm:prSet presAssocID="{D026DE3E-F027-49DB-9B84-1683E6D57CDA}" presName="rootConnector" presStyleLbl="node2" presStyleIdx="2" presStyleCnt="3"/>
      <dgm:spPr/>
      <dgm:t>
        <a:bodyPr/>
        <a:lstStyle/>
        <a:p>
          <a:endParaRPr lang="fr-FR"/>
        </a:p>
      </dgm:t>
    </dgm:pt>
    <dgm:pt modelId="{934D1990-78B0-49C9-837D-46C07AD9CFD0}" type="pres">
      <dgm:prSet presAssocID="{D026DE3E-F027-49DB-9B84-1683E6D57CDA}" presName="hierChild4" presStyleCnt="0"/>
      <dgm:spPr/>
    </dgm:pt>
    <dgm:pt modelId="{EAA28DE6-7BEB-42E1-8AEF-90F014E8D405}" type="pres">
      <dgm:prSet presAssocID="{D026DE3E-F027-49DB-9B84-1683E6D57CDA}" presName="hierChild5" presStyleCnt="0"/>
      <dgm:spPr/>
    </dgm:pt>
    <dgm:pt modelId="{718A0CED-407D-488E-B2E7-87C2ED6D58CB}" type="pres">
      <dgm:prSet presAssocID="{CB520DCE-4475-4477-8273-EF551697902B}" presName="hierChild3" presStyleCnt="0"/>
      <dgm:spPr/>
    </dgm:pt>
  </dgm:ptLst>
  <dgm:cxnLst>
    <dgm:cxn modelId="{F9B24787-1A43-4817-B450-EEFA94B6C7FA}" type="presOf" srcId="{A0A10B12-C0F4-4927-B498-FB344E0336FF}" destId="{BCF35277-95B0-40A0-8993-6EECE1EDFCFD}" srcOrd="0" destOrd="0" presId="urn:microsoft.com/office/officeart/2005/8/layout/orgChart1"/>
    <dgm:cxn modelId="{D091C2D4-B9B7-466D-B701-1EE21EE326A4}" srcId="{B236DB54-971A-4D57-9A97-1FBB1D05BCE8}" destId="{CB520DCE-4475-4477-8273-EF551697902B}" srcOrd="0" destOrd="0" parTransId="{7F81A779-5C53-4B3B-89E2-77DF8601E100}" sibTransId="{09358240-EF41-4ED4-ACE8-13B6F8A52C0E}"/>
    <dgm:cxn modelId="{F6B41068-F8F6-4D18-8D74-2D7362273266}" type="presOf" srcId="{D026DE3E-F027-49DB-9B84-1683E6D57CDA}" destId="{98C699CA-56CC-4771-8B66-7A5BA9E23F5A}" srcOrd="0" destOrd="0" presId="urn:microsoft.com/office/officeart/2005/8/layout/orgChart1"/>
    <dgm:cxn modelId="{6AFD5F9A-C757-48A0-8B8E-B66E24DD373A}" type="presOf" srcId="{CB520DCE-4475-4477-8273-EF551697902B}" destId="{E20C0251-5244-4928-870A-F1A2EF0C0A78}" srcOrd="1" destOrd="0" presId="urn:microsoft.com/office/officeart/2005/8/layout/orgChart1"/>
    <dgm:cxn modelId="{AC9F52B8-3730-4B93-8153-5D2CAAAA6BD2}" type="presOf" srcId="{1F80FD63-3F1C-41AF-8E4A-A23FBC329BFD}" destId="{FA899E81-BA5B-471B-B983-C67D4AA3049B}" srcOrd="1" destOrd="0" presId="urn:microsoft.com/office/officeart/2005/8/layout/orgChart1"/>
    <dgm:cxn modelId="{FB40F6F1-F7D7-4B3C-B882-8C940AE3F12C}" type="presOf" srcId="{C4E73DB7-EE8D-4CC7-8929-30DB51854E02}" destId="{C8448AFC-0185-444F-93DE-DC5DE4A1396D}" srcOrd="0" destOrd="0" presId="urn:microsoft.com/office/officeart/2005/8/layout/orgChart1"/>
    <dgm:cxn modelId="{F30C4E83-B4C2-4634-9C27-508A3E3A9471}" srcId="{CB520DCE-4475-4477-8273-EF551697902B}" destId="{1F80FD63-3F1C-41AF-8E4A-A23FBC329BFD}" srcOrd="1" destOrd="0" parTransId="{BB19FA53-129A-41EB-A113-B3030A3282C1}" sibTransId="{4952EEF1-7FDD-471F-AC48-B0A6877017B9}"/>
    <dgm:cxn modelId="{CB5066A9-836A-4EE8-9B91-213E0A8805F8}" type="presOf" srcId="{BB19FA53-129A-41EB-A113-B3030A3282C1}" destId="{EE22E2EE-9940-4028-B177-F2BC36F78148}" srcOrd="0" destOrd="0" presId="urn:microsoft.com/office/officeart/2005/8/layout/orgChart1"/>
    <dgm:cxn modelId="{1E7D782A-248F-43EF-AA53-FA6E9F5F418F}" type="presOf" srcId="{CB520DCE-4475-4477-8273-EF551697902B}" destId="{2CE72AAC-CE35-4EB6-B3B4-0B45C255CC29}" srcOrd="0" destOrd="0" presId="urn:microsoft.com/office/officeart/2005/8/layout/orgChart1"/>
    <dgm:cxn modelId="{EA6A208A-E2C7-4078-A8A0-BC3C68DDF4A9}" type="presOf" srcId="{D026DE3E-F027-49DB-9B84-1683E6D57CDA}" destId="{E0CC7C2E-C2AB-4B0C-A5E5-F55ED4129CE6}" srcOrd="1" destOrd="0" presId="urn:microsoft.com/office/officeart/2005/8/layout/orgChart1"/>
    <dgm:cxn modelId="{6D5A0472-B488-4C8A-A4A1-8FDC88040778}" srcId="{CB520DCE-4475-4477-8273-EF551697902B}" destId="{C4E73DB7-EE8D-4CC7-8929-30DB51854E02}" srcOrd="0" destOrd="0" parTransId="{82398ACA-8C5E-407F-8898-8F36CEC43221}" sibTransId="{249A113E-87F4-4593-A913-E4CB05AFD6DC}"/>
    <dgm:cxn modelId="{9D379A41-68A4-443C-827A-37D689A14A91}" type="presOf" srcId="{82398ACA-8C5E-407F-8898-8F36CEC43221}" destId="{97D6F225-5B71-449B-95C7-EDC8DA8EB47F}" srcOrd="0" destOrd="0" presId="urn:microsoft.com/office/officeart/2005/8/layout/orgChart1"/>
    <dgm:cxn modelId="{82CA34AB-BAA0-4E34-87DC-71F798EC1F0C}" srcId="{CB520DCE-4475-4477-8273-EF551697902B}" destId="{D026DE3E-F027-49DB-9B84-1683E6D57CDA}" srcOrd="2" destOrd="0" parTransId="{A0A10B12-C0F4-4927-B498-FB344E0336FF}" sibTransId="{921ECBD6-B443-47D1-8932-FEA4429A5885}"/>
    <dgm:cxn modelId="{104F6B47-9A05-4430-86BB-652CD02055DD}" type="presOf" srcId="{1F80FD63-3F1C-41AF-8E4A-A23FBC329BFD}" destId="{A928D97F-2E85-4FCE-9E6F-A64B7B13F70C}" srcOrd="0" destOrd="0" presId="urn:microsoft.com/office/officeart/2005/8/layout/orgChart1"/>
    <dgm:cxn modelId="{9E9752FA-8510-4833-B905-9BC5248C0955}" type="presOf" srcId="{B236DB54-971A-4D57-9A97-1FBB1D05BCE8}" destId="{0316E80F-602F-4719-BD83-0763F0194F13}" srcOrd="0" destOrd="0" presId="urn:microsoft.com/office/officeart/2005/8/layout/orgChart1"/>
    <dgm:cxn modelId="{3FE93093-7C0C-4C8F-B520-84CF45518448}" type="presOf" srcId="{C4E73DB7-EE8D-4CC7-8929-30DB51854E02}" destId="{BA70FF78-36ED-4C4B-9E7F-0028AE9C1F6C}" srcOrd="1" destOrd="0" presId="urn:microsoft.com/office/officeart/2005/8/layout/orgChart1"/>
    <dgm:cxn modelId="{D7F0E690-744D-4F28-98CA-DB326E263E11}" type="presParOf" srcId="{0316E80F-602F-4719-BD83-0763F0194F13}" destId="{4B137026-E8BE-4F1D-82FD-A6A62A1C66E8}" srcOrd="0" destOrd="0" presId="urn:microsoft.com/office/officeart/2005/8/layout/orgChart1"/>
    <dgm:cxn modelId="{1D1C4892-473F-4214-9096-440D2431A3DF}" type="presParOf" srcId="{4B137026-E8BE-4F1D-82FD-A6A62A1C66E8}" destId="{3F2C03BE-0E65-4314-BEF4-A86069CE395D}" srcOrd="0" destOrd="0" presId="urn:microsoft.com/office/officeart/2005/8/layout/orgChart1"/>
    <dgm:cxn modelId="{847A6F45-B133-4381-B7EE-88110632B8B4}" type="presParOf" srcId="{3F2C03BE-0E65-4314-BEF4-A86069CE395D}" destId="{2CE72AAC-CE35-4EB6-B3B4-0B45C255CC29}" srcOrd="0" destOrd="0" presId="urn:microsoft.com/office/officeart/2005/8/layout/orgChart1"/>
    <dgm:cxn modelId="{85101B61-D9F1-4380-8A04-D09CCF9BE75E}" type="presParOf" srcId="{3F2C03BE-0E65-4314-BEF4-A86069CE395D}" destId="{E20C0251-5244-4928-870A-F1A2EF0C0A78}" srcOrd="1" destOrd="0" presId="urn:microsoft.com/office/officeart/2005/8/layout/orgChart1"/>
    <dgm:cxn modelId="{701EE820-9C81-4F2F-A706-42FBA16081CE}" type="presParOf" srcId="{4B137026-E8BE-4F1D-82FD-A6A62A1C66E8}" destId="{0E93B940-C0EA-4016-AABC-72F5688A5C7C}" srcOrd="1" destOrd="0" presId="urn:microsoft.com/office/officeart/2005/8/layout/orgChart1"/>
    <dgm:cxn modelId="{E1F48674-80ED-461A-BEA0-B24B345D3C74}" type="presParOf" srcId="{0E93B940-C0EA-4016-AABC-72F5688A5C7C}" destId="{97D6F225-5B71-449B-95C7-EDC8DA8EB47F}" srcOrd="0" destOrd="0" presId="urn:microsoft.com/office/officeart/2005/8/layout/orgChart1"/>
    <dgm:cxn modelId="{091A3682-502A-45C3-BCB0-9977F7D3881D}" type="presParOf" srcId="{0E93B940-C0EA-4016-AABC-72F5688A5C7C}" destId="{34A4A2CF-C949-42D4-B287-77FA26A81D7A}" srcOrd="1" destOrd="0" presId="urn:microsoft.com/office/officeart/2005/8/layout/orgChart1"/>
    <dgm:cxn modelId="{60FF376B-9C28-4AFF-AE2B-CC709C02729B}" type="presParOf" srcId="{34A4A2CF-C949-42D4-B287-77FA26A81D7A}" destId="{48D0C09C-AF90-4ED4-8D4A-EE2B50481A04}" srcOrd="0" destOrd="0" presId="urn:microsoft.com/office/officeart/2005/8/layout/orgChart1"/>
    <dgm:cxn modelId="{0B153A4A-DDE3-45C6-8ADA-D8131825B008}" type="presParOf" srcId="{48D0C09C-AF90-4ED4-8D4A-EE2B50481A04}" destId="{C8448AFC-0185-444F-93DE-DC5DE4A1396D}" srcOrd="0" destOrd="0" presId="urn:microsoft.com/office/officeart/2005/8/layout/orgChart1"/>
    <dgm:cxn modelId="{16B91907-FE68-4C32-A987-E96EF348AE46}" type="presParOf" srcId="{48D0C09C-AF90-4ED4-8D4A-EE2B50481A04}" destId="{BA70FF78-36ED-4C4B-9E7F-0028AE9C1F6C}" srcOrd="1" destOrd="0" presId="urn:microsoft.com/office/officeart/2005/8/layout/orgChart1"/>
    <dgm:cxn modelId="{4C6FAEB0-3C07-4CAD-82B7-2B72DC49484B}" type="presParOf" srcId="{34A4A2CF-C949-42D4-B287-77FA26A81D7A}" destId="{7771DC95-A429-4668-B9C7-879C396F9078}" srcOrd="1" destOrd="0" presId="urn:microsoft.com/office/officeart/2005/8/layout/orgChart1"/>
    <dgm:cxn modelId="{464BE382-8B6F-43F1-A6A6-1B613A49F436}" type="presParOf" srcId="{34A4A2CF-C949-42D4-B287-77FA26A81D7A}" destId="{C0FF423F-7C61-4BAC-9225-568A7F5F1A7B}" srcOrd="2" destOrd="0" presId="urn:microsoft.com/office/officeart/2005/8/layout/orgChart1"/>
    <dgm:cxn modelId="{910A05B0-BE04-4F2E-A09E-11F5ED57956D}" type="presParOf" srcId="{0E93B940-C0EA-4016-AABC-72F5688A5C7C}" destId="{EE22E2EE-9940-4028-B177-F2BC36F78148}" srcOrd="2" destOrd="0" presId="urn:microsoft.com/office/officeart/2005/8/layout/orgChart1"/>
    <dgm:cxn modelId="{FAA06B77-8C87-48F2-A28F-EF49BA8C9EF7}" type="presParOf" srcId="{0E93B940-C0EA-4016-AABC-72F5688A5C7C}" destId="{CB4060E6-454D-4EFF-A2F6-D1D2B4BF9A7D}" srcOrd="3" destOrd="0" presId="urn:microsoft.com/office/officeart/2005/8/layout/orgChart1"/>
    <dgm:cxn modelId="{F55B44EE-B8B9-4C71-9AA1-FC8A2B5B0348}" type="presParOf" srcId="{CB4060E6-454D-4EFF-A2F6-D1D2B4BF9A7D}" destId="{0626A748-A7C3-40C6-A23A-585CF4527857}" srcOrd="0" destOrd="0" presId="urn:microsoft.com/office/officeart/2005/8/layout/orgChart1"/>
    <dgm:cxn modelId="{89FCBD1A-2794-46FA-9918-699B4868142B}" type="presParOf" srcId="{0626A748-A7C3-40C6-A23A-585CF4527857}" destId="{A928D97F-2E85-4FCE-9E6F-A64B7B13F70C}" srcOrd="0" destOrd="0" presId="urn:microsoft.com/office/officeart/2005/8/layout/orgChart1"/>
    <dgm:cxn modelId="{B6319A99-0734-475A-B0EF-47F5C02A0BA9}" type="presParOf" srcId="{0626A748-A7C3-40C6-A23A-585CF4527857}" destId="{FA899E81-BA5B-471B-B983-C67D4AA3049B}" srcOrd="1" destOrd="0" presId="urn:microsoft.com/office/officeart/2005/8/layout/orgChart1"/>
    <dgm:cxn modelId="{24C414E7-0896-4BDF-864E-736C541963F5}" type="presParOf" srcId="{CB4060E6-454D-4EFF-A2F6-D1D2B4BF9A7D}" destId="{B9D58817-DA18-48A0-ACA1-4C1724760AEA}" srcOrd="1" destOrd="0" presId="urn:microsoft.com/office/officeart/2005/8/layout/orgChart1"/>
    <dgm:cxn modelId="{342D4A76-202F-4DFC-9F89-F2E4E63DDC5D}" type="presParOf" srcId="{CB4060E6-454D-4EFF-A2F6-D1D2B4BF9A7D}" destId="{6B4C48B4-9564-4536-8FD1-B92CEFA58E49}" srcOrd="2" destOrd="0" presId="urn:microsoft.com/office/officeart/2005/8/layout/orgChart1"/>
    <dgm:cxn modelId="{AF88DD71-2887-414D-BE57-42FA2DB8E2A3}" type="presParOf" srcId="{0E93B940-C0EA-4016-AABC-72F5688A5C7C}" destId="{BCF35277-95B0-40A0-8993-6EECE1EDFCFD}" srcOrd="4" destOrd="0" presId="urn:microsoft.com/office/officeart/2005/8/layout/orgChart1"/>
    <dgm:cxn modelId="{E24ABA50-C06C-4E42-A7C1-FB2EEA53201E}" type="presParOf" srcId="{0E93B940-C0EA-4016-AABC-72F5688A5C7C}" destId="{AD039F23-2D8F-4521-886D-283DE2F9BA91}" srcOrd="5" destOrd="0" presId="urn:microsoft.com/office/officeart/2005/8/layout/orgChart1"/>
    <dgm:cxn modelId="{B0294AC7-5B81-4612-AD8C-49EBE76CAE73}" type="presParOf" srcId="{AD039F23-2D8F-4521-886D-283DE2F9BA91}" destId="{C51B57D3-4900-4CA7-AC1C-4964348924F0}" srcOrd="0" destOrd="0" presId="urn:microsoft.com/office/officeart/2005/8/layout/orgChart1"/>
    <dgm:cxn modelId="{5F60F541-610C-4D6C-A22B-EB0E7FB58AC1}" type="presParOf" srcId="{C51B57D3-4900-4CA7-AC1C-4964348924F0}" destId="{98C699CA-56CC-4771-8B66-7A5BA9E23F5A}" srcOrd="0" destOrd="0" presId="urn:microsoft.com/office/officeart/2005/8/layout/orgChart1"/>
    <dgm:cxn modelId="{D22080D8-ED28-418A-985C-790B414D9329}" type="presParOf" srcId="{C51B57D3-4900-4CA7-AC1C-4964348924F0}" destId="{E0CC7C2E-C2AB-4B0C-A5E5-F55ED4129CE6}" srcOrd="1" destOrd="0" presId="urn:microsoft.com/office/officeart/2005/8/layout/orgChart1"/>
    <dgm:cxn modelId="{1A59A082-D171-4381-99D6-370F5DAB8CF2}" type="presParOf" srcId="{AD039F23-2D8F-4521-886D-283DE2F9BA91}" destId="{934D1990-78B0-49C9-837D-46C07AD9CFD0}" srcOrd="1" destOrd="0" presId="urn:microsoft.com/office/officeart/2005/8/layout/orgChart1"/>
    <dgm:cxn modelId="{48F9864A-51F6-400E-9372-FEF340C07F5D}" type="presParOf" srcId="{AD039F23-2D8F-4521-886D-283DE2F9BA91}" destId="{EAA28DE6-7BEB-42E1-8AEF-90F014E8D405}" srcOrd="2" destOrd="0" presId="urn:microsoft.com/office/officeart/2005/8/layout/orgChart1"/>
    <dgm:cxn modelId="{3BC473F5-2ECA-498E-9577-257A9C601530}" type="presParOf" srcId="{4B137026-E8BE-4F1D-82FD-A6A62A1C66E8}" destId="{718A0CED-407D-488E-B2E7-87C2ED6D58C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D59D0B-847B-4FD9-8DFB-4E91037EFDF6}" type="doc">
      <dgm:prSet loTypeId="urn:microsoft.com/office/officeart/2005/8/layout/arrow2" loCatId="process" qsTypeId="urn:microsoft.com/office/officeart/2005/8/quickstyle/3d3" qsCatId="3D" csTypeId="urn:microsoft.com/office/officeart/2005/8/colors/accent1_2" csCatId="accent1" phldr="1"/>
      <dgm:spPr/>
    </dgm:pt>
    <dgm:pt modelId="{4E8CB3FC-2B32-444E-AA85-1ADF7606582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400" b="1" dirty="0" smtClean="0"/>
            <a:t>Phase 0: </a:t>
          </a:r>
          <a:r>
            <a:rPr lang="en-GB" sz="2000" b="1" dirty="0" smtClean="0"/>
            <a:t>Planning</a:t>
          </a:r>
        </a:p>
        <a:p>
          <a:pPr marL="0" marR="0" indent="0" defTabSz="914400" eaLnBrk="1" fontAlgn="auto" latinLnBrk="0" hangingPunct="1">
            <a:lnSpc>
              <a:spcPct val="100000"/>
            </a:lnSpc>
            <a:spcBef>
              <a:spcPts val="0"/>
            </a:spcBef>
            <a:spcAft>
              <a:spcPts val="0"/>
            </a:spcAft>
            <a:buClrTx/>
            <a:buSzTx/>
            <a:buFontTx/>
            <a:buNone/>
            <a:tabLst/>
            <a:defRPr/>
          </a:pPr>
          <a:r>
            <a:rPr lang="en-GB" sz="2000" b="1" dirty="0" smtClean="0"/>
            <a:t>(May-November 2012)</a:t>
          </a:r>
        </a:p>
        <a:p>
          <a:pPr marL="0" marR="0" indent="0" defTabSz="914400" eaLnBrk="1" fontAlgn="auto" latinLnBrk="0" hangingPunct="1">
            <a:lnSpc>
              <a:spcPct val="100000"/>
            </a:lnSpc>
            <a:spcBef>
              <a:spcPts val="0"/>
            </a:spcBef>
            <a:spcAft>
              <a:spcPts val="0"/>
            </a:spcAft>
            <a:buClrTx/>
            <a:buSzTx/>
            <a:buFontTx/>
            <a:buNone/>
            <a:tabLst/>
            <a:defRPr/>
          </a:pPr>
          <a:r>
            <a:rPr lang="en-GB" sz="1800" b="1" dirty="0" smtClean="0"/>
            <a:t>- Design Workshop/IT platform/HR </a:t>
          </a:r>
        </a:p>
        <a:p>
          <a:pPr marL="0" marR="0" indent="0" defTabSz="914400" eaLnBrk="1" fontAlgn="auto" latinLnBrk="0" hangingPunct="1">
            <a:lnSpc>
              <a:spcPct val="100000"/>
            </a:lnSpc>
            <a:spcBef>
              <a:spcPts val="0"/>
            </a:spcBef>
            <a:spcAft>
              <a:spcPts val="0"/>
            </a:spcAft>
            <a:buClrTx/>
            <a:buSzTx/>
            <a:buFontTx/>
            <a:buNone/>
            <a:tabLst/>
            <a:defRPr/>
          </a:pPr>
          <a:r>
            <a:rPr lang="en-GB" sz="1800" b="1" dirty="0" smtClean="0"/>
            <a:t>- Partnership framework (NGO/CHAMP, 3 Mobiles Providers, SMS Cost negotiation)</a:t>
          </a:r>
          <a:endParaRPr lang="en-GB" sz="2000" b="1" dirty="0" smtClean="0"/>
        </a:p>
      </dgm:t>
    </dgm:pt>
    <dgm:pt modelId="{CEB6C79D-E9B3-4EAD-B11A-9C4003738FAB}" type="parTrans" cxnId="{20900EC3-5392-41AB-B1B8-C494692615A4}">
      <dgm:prSet/>
      <dgm:spPr/>
      <dgm:t>
        <a:bodyPr/>
        <a:lstStyle/>
        <a:p>
          <a:endParaRPr lang="fr-FR"/>
        </a:p>
      </dgm:t>
    </dgm:pt>
    <dgm:pt modelId="{C024974D-6806-4E61-A503-78552AECE8DC}" type="sibTrans" cxnId="{20900EC3-5392-41AB-B1B8-C494692615A4}">
      <dgm:prSet/>
      <dgm:spPr/>
      <dgm:t>
        <a:bodyPr/>
        <a:lstStyle/>
        <a:p>
          <a:endParaRPr lang="fr-FR"/>
        </a:p>
      </dgm:t>
    </dgm:pt>
    <dgm:pt modelId="{6FF13659-CE1D-47F8-A8F6-B766195B7198}">
      <dgm:prSet custT="1"/>
      <dgm:spPr/>
      <dgm:t>
        <a:bodyPr/>
        <a:lstStyle/>
        <a:p>
          <a:r>
            <a:rPr lang="en-GB" sz="2300" b="1" dirty="0" smtClean="0"/>
            <a:t>Phase 1: </a:t>
          </a:r>
          <a:r>
            <a:rPr lang="en-GB" sz="2000" b="1" dirty="0" smtClean="0"/>
            <a:t>Pilot and Evaluation</a:t>
          </a:r>
          <a:endParaRPr lang="en-GB" sz="2000" dirty="0"/>
        </a:p>
      </dgm:t>
    </dgm:pt>
    <dgm:pt modelId="{CE4695DB-50D8-4A3D-A877-7FD107289075}" type="parTrans" cxnId="{0A3B672B-B65C-49F3-ABB8-1A237CF28F1A}">
      <dgm:prSet/>
      <dgm:spPr/>
      <dgm:t>
        <a:bodyPr/>
        <a:lstStyle/>
        <a:p>
          <a:endParaRPr lang="fr-FR"/>
        </a:p>
      </dgm:t>
    </dgm:pt>
    <dgm:pt modelId="{9B04F3F4-A970-42FD-A188-71861A2CBFC1}" type="sibTrans" cxnId="{0A3B672B-B65C-49F3-ABB8-1A237CF28F1A}">
      <dgm:prSet/>
      <dgm:spPr/>
      <dgm:t>
        <a:bodyPr/>
        <a:lstStyle/>
        <a:p>
          <a:endParaRPr lang="fr-FR"/>
        </a:p>
      </dgm:t>
    </dgm:pt>
    <dgm:pt modelId="{6EBBD729-7459-4743-BB91-5B8EDBF387F0}">
      <dgm:prSet custT="1"/>
      <dgm:spPr/>
      <dgm:t>
        <a:bodyPr/>
        <a:lstStyle/>
        <a:p>
          <a:r>
            <a:rPr lang="en-GB" sz="2000" b="1" dirty="0" smtClean="0"/>
            <a:t>Piloting in 2 provinces Copperbelt and Lusaka (Dec 2012-Dec 2013)</a:t>
          </a:r>
        </a:p>
      </dgm:t>
    </dgm:pt>
    <dgm:pt modelId="{A648EB23-10ED-49E4-A1EB-3A83E5E93E84}" type="parTrans" cxnId="{A596AB60-DEA5-40DD-9934-7B488C10C332}">
      <dgm:prSet/>
      <dgm:spPr/>
      <dgm:t>
        <a:bodyPr/>
        <a:lstStyle/>
        <a:p>
          <a:endParaRPr lang="fr-FR"/>
        </a:p>
      </dgm:t>
    </dgm:pt>
    <dgm:pt modelId="{3937E771-008D-4FC3-96C4-EC6B16DE1A95}" type="sibTrans" cxnId="{A596AB60-DEA5-40DD-9934-7B488C10C332}">
      <dgm:prSet/>
      <dgm:spPr/>
      <dgm:t>
        <a:bodyPr/>
        <a:lstStyle/>
        <a:p>
          <a:endParaRPr lang="fr-FR"/>
        </a:p>
      </dgm:t>
    </dgm:pt>
    <dgm:pt modelId="{16C255BF-53E3-46CE-BB6F-2BACF4A61E91}">
      <dgm:prSet custT="1"/>
      <dgm:spPr/>
      <dgm:t>
        <a:bodyPr/>
        <a:lstStyle/>
        <a:p>
          <a:r>
            <a:rPr lang="en-GB" sz="2000" b="1" dirty="0" smtClean="0"/>
            <a:t>Evaluation (Dec 2013-June 2014)</a:t>
          </a:r>
        </a:p>
      </dgm:t>
    </dgm:pt>
    <dgm:pt modelId="{C7015EE8-15FD-4F73-86CB-513A230DCF49}" type="parTrans" cxnId="{AEC202AA-7E41-43E6-B464-B7FF030DF1CE}">
      <dgm:prSet/>
      <dgm:spPr/>
      <dgm:t>
        <a:bodyPr/>
        <a:lstStyle/>
        <a:p>
          <a:endParaRPr lang="fr-FR"/>
        </a:p>
      </dgm:t>
    </dgm:pt>
    <dgm:pt modelId="{A5DEE161-5FB6-4035-B29A-0894557AEEFA}" type="sibTrans" cxnId="{AEC202AA-7E41-43E6-B464-B7FF030DF1CE}">
      <dgm:prSet/>
      <dgm:spPr/>
      <dgm:t>
        <a:bodyPr/>
        <a:lstStyle/>
        <a:p>
          <a:endParaRPr lang="fr-FR"/>
        </a:p>
      </dgm:t>
    </dgm:pt>
    <dgm:pt modelId="{CC789D08-43D0-4297-A8A1-7CD7BFD187AA}">
      <dgm:prSet custT="1"/>
      <dgm:spPr/>
      <dgm:t>
        <a:bodyPr/>
        <a:lstStyle/>
        <a:p>
          <a:r>
            <a:rPr lang="en-GB" sz="2400" b="1" dirty="0" smtClean="0"/>
            <a:t>Phase 2: Scale-up</a:t>
          </a:r>
        </a:p>
        <a:p>
          <a:r>
            <a:rPr lang="en-GB" sz="2000" dirty="0" smtClean="0"/>
            <a:t>- </a:t>
          </a:r>
          <a:r>
            <a:rPr lang="en-GB" sz="2000" b="1" dirty="0" smtClean="0"/>
            <a:t>Scale-up (2014-2016).</a:t>
          </a:r>
        </a:p>
        <a:p>
          <a:r>
            <a:rPr lang="en-GB" sz="2000" b="1" dirty="0" smtClean="0"/>
            <a:t>- Evaluation (2017)</a:t>
          </a:r>
          <a:endParaRPr lang="en-GB" sz="2000" b="1" dirty="0"/>
        </a:p>
      </dgm:t>
    </dgm:pt>
    <dgm:pt modelId="{25AD8E6A-4A3C-4BAA-B156-926E6F39C2DE}" type="parTrans" cxnId="{D1A367BC-1D80-4924-BEE4-1C7B2F5CC2FA}">
      <dgm:prSet/>
      <dgm:spPr/>
      <dgm:t>
        <a:bodyPr/>
        <a:lstStyle/>
        <a:p>
          <a:endParaRPr lang="fr-FR"/>
        </a:p>
      </dgm:t>
    </dgm:pt>
    <dgm:pt modelId="{55DA2E55-2850-45BF-82CC-9D79B8A05BE3}" type="sibTrans" cxnId="{D1A367BC-1D80-4924-BEE4-1C7B2F5CC2FA}">
      <dgm:prSet/>
      <dgm:spPr/>
      <dgm:t>
        <a:bodyPr/>
        <a:lstStyle/>
        <a:p>
          <a:endParaRPr lang="fr-FR"/>
        </a:p>
      </dgm:t>
    </dgm:pt>
    <dgm:pt modelId="{F68D4FCB-7A36-46BD-B69D-D8E2C8DB8729}" type="pres">
      <dgm:prSet presAssocID="{E0D59D0B-847B-4FD9-8DFB-4E91037EFDF6}" presName="arrowDiagram" presStyleCnt="0">
        <dgm:presLayoutVars>
          <dgm:chMax val="5"/>
          <dgm:dir/>
          <dgm:resizeHandles val="exact"/>
        </dgm:presLayoutVars>
      </dgm:prSet>
      <dgm:spPr/>
    </dgm:pt>
    <dgm:pt modelId="{035F6355-9AEA-4ABE-8ACE-271954E6452A}" type="pres">
      <dgm:prSet presAssocID="{E0D59D0B-847B-4FD9-8DFB-4E91037EFDF6}" presName="arrow" presStyleLbl="bgShp" presStyleIdx="0" presStyleCnt="1"/>
      <dgm:spPr>
        <a:solidFill>
          <a:schemeClr val="accent5">
            <a:lumMod val="60000"/>
            <a:lumOff val="40000"/>
          </a:schemeClr>
        </a:solidFill>
      </dgm:spPr>
    </dgm:pt>
    <dgm:pt modelId="{13605108-0A2B-409A-92B6-50A521B5BD6B}" type="pres">
      <dgm:prSet presAssocID="{E0D59D0B-847B-4FD9-8DFB-4E91037EFDF6}" presName="arrowDiagram3" presStyleCnt="0"/>
      <dgm:spPr/>
    </dgm:pt>
    <dgm:pt modelId="{FBACF4BC-90AA-4C16-84D3-2E9C3A958269}" type="pres">
      <dgm:prSet presAssocID="{4E8CB3FC-2B32-444E-AA85-1ADF7606582F}" presName="bullet3a" presStyleLbl="node1" presStyleIdx="0" presStyleCnt="3"/>
      <dgm:spPr/>
    </dgm:pt>
    <dgm:pt modelId="{C0E4A44A-5643-4171-8DCE-F7E5DE3CB9A8}" type="pres">
      <dgm:prSet presAssocID="{4E8CB3FC-2B32-444E-AA85-1ADF7606582F}" presName="textBox3a" presStyleLbl="revTx" presStyleIdx="0" presStyleCnt="3" custScaleX="205817" custLinFactNeighborX="-22163" custLinFactNeighborY="5228">
        <dgm:presLayoutVars>
          <dgm:bulletEnabled val="1"/>
        </dgm:presLayoutVars>
      </dgm:prSet>
      <dgm:spPr/>
      <dgm:t>
        <a:bodyPr/>
        <a:lstStyle/>
        <a:p>
          <a:endParaRPr lang="fr-FR"/>
        </a:p>
      </dgm:t>
    </dgm:pt>
    <dgm:pt modelId="{2AC7B6D3-40D1-4FF5-AE87-E63DEF722784}" type="pres">
      <dgm:prSet presAssocID="{6FF13659-CE1D-47F8-A8F6-B766195B7198}" presName="bullet3b" presStyleLbl="node1" presStyleIdx="1" presStyleCnt="3"/>
      <dgm:spPr/>
    </dgm:pt>
    <dgm:pt modelId="{C8B74CE3-3FCE-40F5-B940-E0CD83DCDF46}" type="pres">
      <dgm:prSet presAssocID="{6FF13659-CE1D-47F8-A8F6-B766195B7198}" presName="textBox3b" presStyleLbl="revTx" presStyleIdx="1" presStyleCnt="3" custScaleX="196559" custScaleY="71123" custLinFactNeighborX="48779" custLinFactNeighborY="-14958">
        <dgm:presLayoutVars>
          <dgm:bulletEnabled val="1"/>
        </dgm:presLayoutVars>
      </dgm:prSet>
      <dgm:spPr/>
      <dgm:t>
        <a:bodyPr/>
        <a:lstStyle/>
        <a:p>
          <a:endParaRPr lang="fr-FR"/>
        </a:p>
      </dgm:t>
    </dgm:pt>
    <dgm:pt modelId="{DC508746-5135-411C-BEE4-ED43C9543680}" type="pres">
      <dgm:prSet presAssocID="{CC789D08-43D0-4297-A8A1-7CD7BFD187AA}" presName="bullet3c" presStyleLbl="node1" presStyleIdx="2" presStyleCnt="3"/>
      <dgm:spPr/>
    </dgm:pt>
    <dgm:pt modelId="{78FE1885-F434-4C78-809C-A2D07CFF3AC9}" type="pres">
      <dgm:prSet presAssocID="{CC789D08-43D0-4297-A8A1-7CD7BFD187AA}" presName="textBox3c" presStyleLbl="revTx" presStyleIdx="2" presStyleCnt="3" custScaleX="136929" custScaleY="54007" custLinFactNeighborX="21119" custLinFactNeighborY="-38254">
        <dgm:presLayoutVars>
          <dgm:bulletEnabled val="1"/>
        </dgm:presLayoutVars>
      </dgm:prSet>
      <dgm:spPr/>
      <dgm:t>
        <a:bodyPr/>
        <a:lstStyle/>
        <a:p>
          <a:endParaRPr lang="fr-FR"/>
        </a:p>
      </dgm:t>
    </dgm:pt>
  </dgm:ptLst>
  <dgm:cxnLst>
    <dgm:cxn modelId="{2FB27976-DA64-40FB-8F02-54C4650E1163}" type="presOf" srcId="{E0D59D0B-847B-4FD9-8DFB-4E91037EFDF6}" destId="{F68D4FCB-7A36-46BD-B69D-D8E2C8DB8729}" srcOrd="0" destOrd="0" presId="urn:microsoft.com/office/officeart/2005/8/layout/arrow2"/>
    <dgm:cxn modelId="{70902540-1A66-4A46-8534-23D97750CB0B}" type="presOf" srcId="{CC789D08-43D0-4297-A8A1-7CD7BFD187AA}" destId="{78FE1885-F434-4C78-809C-A2D07CFF3AC9}" srcOrd="0" destOrd="0" presId="urn:microsoft.com/office/officeart/2005/8/layout/arrow2"/>
    <dgm:cxn modelId="{D1A367BC-1D80-4924-BEE4-1C7B2F5CC2FA}" srcId="{E0D59D0B-847B-4FD9-8DFB-4E91037EFDF6}" destId="{CC789D08-43D0-4297-A8A1-7CD7BFD187AA}" srcOrd="2" destOrd="0" parTransId="{25AD8E6A-4A3C-4BAA-B156-926E6F39C2DE}" sibTransId="{55DA2E55-2850-45BF-82CC-9D79B8A05BE3}"/>
    <dgm:cxn modelId="{7BAA3C28-69E8-4EA6-B3A2-B3D8CDED4CE0}" type="presOf" srcId="{6EBBD729-7459-4743-BB91-5B8EDBF387F0}" destId="{C8B74CE3-3FCE-40F5-B940-E0CD83DCDF46}" srcOrd="0" destOrd="1" presId="urn:microsoft.com/office/officeart/2005/8/layout/arrow2"/>
    <dgm:cxn modelId="{0A3B672B-B65C-49F3-ABB8-1A237CF28F1A}" srcId="{E0D59D0B-847B-4FD9-8DFB-4E91037EFDF6}" destId="{6FF13659-CE1D-47F8-A8F6-B766195B7198}" srcOrd="1" destOrd="0" parTransId="{CE4695DB-50D8-4A3D-A877-7FD107289075}" sibTransId="{9B04F3F4-A970-42FD-A188-71861A2CBFC1}"/>
    <dgm:cxn modelId="{20900EC3-5392-41AB-B1B8-C494692615A4}" srcId="{E0D59D0B-847B-4FD9-8DFB-4E91037EFDF6}" destId="{4E8CB3FC-2B32-444E-AA85-1ADF7606582F}" srcOrd="0" destOrd="0" parTransId="{CEB6C79D-E9B3-4EAD-B11A-9C4003738FAB}" sibTransId="{C024974D-6806-4E61-A503-78552AECE8DC}"/>
    <dgm:cxn modelId="{E0BCA428-0038-4816-A076-6DFC0A9E46FB}" type="presOf" srcId="{16C255BF-53E3-46CE-BB6F-2BACF4A61E91}" destId="{C8B74CE3-3FCE-40F5-B940-E0CD83DCDF46}" srcOrd="0" destOrd="2" presId="urn:microsoft.com/office/officeart/2005/8/layout/arrow2"/>
    <dgm:cxn modelId="{5B30ECEE-CE42-46A1-B4E5-B81B37700071}" type="presOf" srcId="{4E8CB3FC-2B32-444E-AA85-1ADF7606582F}" destId="{C0E4A44A-5643-4171-8DCE-F7E5DE3CB9A8}" srcOrd="0" destOrd="0" presId="urn:microsoft.com/office/officeart/2005/8/layout/arrow2"/>
    <dgm:cxn modelId="{AEC202AA-7E41-43E6-B464-B7FF030DF1CE}" srcId="{6FF13659-CE1D-47F8-A8F6-B766195B7198}" destId="{16C255BF-53E3-46CE-BB6F-2BACF4A61E91}" srcOrd="1" destOrd="0" parTransId="{C7015EE8-15FD-4F73-86CB-513A230DCF49}" sibTransId="{A5DEE161-5FB6-4035-B29A-0894557AEEFA}"/>
    <dgm:cxn modelId="{C4357594-E32E-495A-9273-681FAEF12487}" type="presOf" srcId="{6FF13659-CE1D-47F8-A8F6-B766195B7198}" destId="{C8B74CE3-3FCE-40F5-B940-E0CD83DCDF46}" srcOrd="0" destOrd="0" presId="urn:microsoft.com/office/officeart/2005/8/layout/arrow2"/>
    <dgm:cxn modelId="{A596AB60-DEA5-40DD-9934-7B488C10C332}" srcId="{6FF13659-CE1D-47F8-A8F6-B766195B7198}" destId="{6EBBD729-7459-4743-BB91-5B8EDBF387F0}" srcOrd="0" destOrd="0" parTransId="{A648EB23-10ED-49E4-A1EB-3A83E5E93E84}" sibTransId="{3937E771-008D-4FC3-96C4-EC6B16DE1A95}"/>
    <dgm:cxn modelId="{A23B4E2D-81F6-46E7-AEB7-59DAFF540722}" type="presParOf" srcId="{F68D4FCB-7A36-46BD-B69D-D8E2C8DB8729}" destId="{035F6355-9AEA-4ABE-8ACE-271954E6452A}" srcOrd="0" destOrd="0" presId="urn:microsoft.com/office/officeart/2005/8/layout/arrow2"/>
    <dgm:cxn modelId="{E9A98ADF-C92D-460B-A401-E25448D95DC6}" type="presParOf" srcId="{F68D4FCB-7A36-46BD-B69D-D8E2C8DB8729}" destId="{13605108-0A2B-409A-92B6-50A521B5BD6B}" srcOrd="1" destOrd="0" presId="urn:microsoft.com/office/officeart/2005/8/layout/arrow2"/>
    <dgm:cxn modelId="{43C3D8EC-6B93-470E-8EB8-E4C64CAEED1D}" type="presParOf" srcId="{13605108-0A2B-409A-92B6-50A521B5BD6B}" destId="{FBACF4BC-90AA-4C16-84D3-2E9C3A958269}" srcOrd="0" destOrd="0" presId="urn:microsoft.com/office/officeart/2005/8/layout/arrow2"/>
    <dgm:cxn modelId="{4218CEF5-70C3-4467-86C9-ABFBBF08B970}" type="presParOf" srcId="{13605108-0A2B-409A-92B6-50A521B5BD6B}" destId="{C0E4A44A-5643-4171-8DCE-F7E5DE3CB9A8}" srcOrd="1" destOrd="0" presId="urn:microsoft.com/office/officeart/2005/8/layout/arrow2"/>
    <dgm:cxn modelId="{587A1EDD-07AF-45C7-B7E6-CF8B83494803}" type="presParOf" srcId="{13605108-0A2B-409A-92B6-50A521B5BD6B}" destId="{2AC7B6D3-40D1-4FF5-AE87-E63DEF722784}" srcOrd="2" destOrd="0" presId="urn:microsoft.com/office/officeart/2005/8/layout/arrow2"/>
    <dgm:cxn modelId="{889D8153-A58D-4842-9810-FC13BD06D8D9}" type="presParOf" srcId="{13605108-0A2B-409A-92B6-50A521B5BD6B}" destId="{C8B74CE3-3FCE-40F5-B940-E0CD83DCDF46}" srcOrd="3" destOrd="0" presId="urn:microsoft.com/office/officeart/2005/8/layout/arrow2"/>
    <dgm:cxn modelId="{E6D090B2-E682-446D-87B9-342E8DC2D9E2}" type="presParOf" srcId="{13605108-0A2B-409A-92B6-50A521B5BD6B}" destId="{DC508746-5135-411C-BEE4-ED43C9543680}" srcOrd="4" destOrd="0" presId="urn:microsoft.com/office/officeart/2005/8/layout/arrow2"/>
    <dgm:cxn modelId="{7AE571F0-F455-4B1D-8EDB-F5DBB059760F}" type="presParOf" srcId="{13605108-0A2B-409A-92B6-50A521B5BD6B}" destId="{78FE1885-F434-4C78-809C-A2D07CFF3AC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1EFD05-474E-4AF1-8705-3A01E9533809}"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fr-FR"/>
        </a:p>
      </dgm:t>
    </dgm:pt>
    <dgm:pt modelId="{91366034-2C0A-42E9-98BE-14064F3210D3}">
      <dgm:prSet phldrT="[Text]"/>
      <dgm:spPr/>
      <dgm:t>
        <a:bodyPr/>
        <a:lstStyle/>
        <a:p>
          <a:r>
            <a:rPr lang="en-US" b="1" dirty="0" smtClean="0"/>
            <a:t>Programme Coordination</a:t>
          </a:r>
          <a:endParaRPr lang="fr-FR" dirty="0"/>
        </a:p>
      </dgm:t>
    </dgm:pt>
    <dgm:pt modelId="{F2257C60-3F4D-41CD-963C-61D7AA96036E}" type="parTrans" cxnId="{F9923BE3-18BB-4646-ACFE-47BA43219079}">
      <dgm:prSet/>
      <dgm:spPr/>
      <dgm:t>
        <a:bodyPr/>
        <a:lstStyle/>
        <a:p>
          <a:endParaRPr lang="fr-FR"/>
        </a:p>
      </dgm:t>
    </dgm:pt>
    <dgm:pt modelId="{801CCCD6-8029-4EAD-8ED2-C7FD7F33A26E}" type="sibTrans" cxnId="{F9923BE3-18BB-4646-ACFE-47BA43219079}">
      <dgm:prSet/>
      <dgm:spPr/>
      <dgm:t>
        <a:bodyPr/>
        <a:lstStyle/>
        <a:p>
          <a:r>
            <a:rPr lang="en-US" dirty="0" err="1" smtClean="0"/>
            <a:t>Dep</a:t>
          </a:r>
          <a:r>
            <a:rPr lang="en-US" dirty="0" smtClean="0"/>
            <a:t> Rep Office</a:t>
          </a:r>
          <a:endParaRPr lang="fr-FR" dirty="0"/>
        </a:p>
      </dgm:t>
    </dgm:pt>
    <dgm:pt modelId="{6A445378-C37F-49E5-B6A4-A6F7FC275839}" type="asst">
      <dgm:prSet phldrT="[Text]"/>
      <dgm:spPr/>
      <dgm:t>
        <a:bodyPr/>
        <a:lstStyle/>
        <a:p>
          <a:r>
            <a:rPr lang="en-US" b="1" dirty="0" smtClean="0"/>
            <a:t>ICT/T4D</a:t>
          </a:r>
          <a:endParaRPr lang="fr-FR" dirty="0"/>
        </a:p>
      </dgm:t>
    </dgm:pt>
    <dgm:pt modelId="{2DB2CF25-5453-490F-B47F-D82CCCFB2F64}" type="parTrans" cxnId="{5205D193-1061-4007-9EF7-064775148084}">
      <dgm:prSet/>
      <dgm:spPr/>
      <dgm:t>
        <a:bodyPr/>
        <a:lstStyle/>
        <a:p>
          <a:endParaRPr lang="fr-FR"/>
        </a:p>
      </dgm:t>
    </dgm:pt>
    <dgm:pt modelId="{3441A2F6-6F7E-49E9-A541-98EAF35D9D51}" type="sibTrans" cxnId="{5205D193-1061-4007-9EF7-064775148084}">
      <dgm:prSet/>
      <dgm:spPr/>
      <dgm:t>
        <a:bodyPr/>
        <a:lstStyle/>
        <a:p>
          <a:r>
            <a:rPr lang="en-US" dirty="0" smtClean="0"/>
            <a:t>Operations</a:t>
          </a:r>
          <a:endParaRPr lang="fr-FR" dirty="0"/>
        </a:p>
      </dgm:t>
    </dgm:pt>
    <dgm:pt modelId="{A76B137B-4EAF-4CF9-9E9F-95A75C1B2C19}">
      <dgm:prSet phldrT="[Text]"/>
      <dgm:spPr/>
      <dgm:t>
        <a:bodyPr/>
        <a:lstStyle/>
        <a:p>
          <a:r>
            <a:rPr lang="en-US" b="1" dirty="0" smtClean="0"/>
            <a:t>Programmes (H&amp;N, Education, Child Protection, WASH)</a:t>
          </a:r>
          <a:endParaRPr lang="fr-FR" dirty="0"/>
        </a:p>
      </dgm:t>
    </dgm:pt>
    <dgm:pt modelId="{5EA3D159-1E12-4976-BE7E-2F2D2E92D45F}" type="parTrans" cxnId="{ECC5081A-7BD0-4568-9B5C-1A2DCDA8BC45}">
      <dgm:prSet/>
      <dgm:spPr/>
      <dgm:t>
        <a:bodyPr/>
        <a:lstStyle/>
        <a:p>
          <a:endParaRPr lang="fr-FR"/>
        </a:p>
      </dgm:t>
    </dgm:pt>
    <dgm:pt modelId="{6C74CA51-1DA2-4EF6-BEEF-EC1793599A9B}" type="sibTrans" cxnId="{ECC5081A-7BD0-4568-9B5C-1A2DCDA8BC45}">
      <dgm:prSet/>
      <dgm:spPr/>
      <dgm:t>
        <a:bodyPr/>
        <a:lstStyle/>
        <a:p>
          <a:r>
            <a:rPr lang="en-US" dirty="0" smtClean="0"/>
            <a:t>Programme Sections</a:t>
          </a:r>
          <a:endParaRPr lang="fr-FR" dirty="0"/>
        </a:p>
      </dgm:t>
    </dgm:pt>
    <dgm:pt modelId="{0F1C58A1-9008-42C1-8C4D-E7DCE8878296}">
      <dgm:prSet phldrT="[Text]"/>
      <dgm:spPr/>
      <dgm:t>
        <a:bodyPr/>
        <a:lstStyle/>
        <a:p>
          <a:r>
            <a:rPr lang="en-US" b="1" dirty="0" err="1" smtClean="0"/>
            <a:t>Comms</a:t>
          </a:r>
          <a:r>
            <a:rPr lang="en-US" b="1" dirty="0" smtClean="0"/>
            <a:t>/C4D</a:t>
          </a:r>
          <a:endParaRPr lang="fr-FR" dirty="0"/>
        </a:p>
      </dgm:t>
    </dgm:pt>
    <dgm:pt modelId="{951DEFAA-869A-4B0E-80A1-3A8B035E2865}" type="parTrans" cxnId="{77F553D4-E792-4B79-9974-C3911A600C52}">
      <dgm:prSet/>
      <dgm:spPr/>
      <dgm:t>
        <a:bodyPr/>
        <a:lstStyle/>
        <a:p>
          <a:endParaRPr lang="fr-FR"/>
        </a:p>
      </dgm:t>
    </dgm:pt>
    <dgm:pt modelId="{09B7609B-0985-4011-9BC0-8117714CC303}" type="sibTrans" cxnId="{77F553D4-E792-4B79-9974-C3911A600C52}">
      <dgm:prSet/>
      <dgm:spPr/>
      <dgm:t>
        <a:bodyPr/>
        <a:lstStyle/>
        <a:p>
          <a:r>
            <a:rPr lang="en-US" dirty="0" err="1" smtClean="0"/>
            <a:t>Comms</a:t>
          </a:r>
          <a:r>
            <a:rPr lang="en-US" dirty="0" smtClean="0"/>
            <a:t>. Section</a:t>
          </a:r>
          <a:endParaRPr lang="fr-FR" dirty="0"/>
        </a:p>
      </dgm:t>
    </dgm:pt>
    <dgm:pt modelId="{E3FEDD7E-413B-48CE-B0C2-4D20D8B851AA}">
      <dgm:prSet phldrT="[Text]"/>
      <dgm:spPr/>
      <dgm:t>
        <a:bodyPr/>
        <a:lstStyle/>
        <a:p>
          <a:r>
            <a:rPr lang="en-US" b="1" dirty="0" smtClean="0"/>
            <a:t>M&amp;E</a:t>
          </a:r>
          <a:endParaRPr lang="fr-FR" dirty="0"/>
        </a:p>
      </dgm:t>
    </dgm:pt>
    <dgm:pt modelId="{60C21F36-02C8-473A-A455-7589531CFAA4}" type="parTrans" cxnId="{D5240F29-F324-4093-AEFE-A5724A7218AC}">
      <dgm:prSet/>
      <dgm:spPr/>
      <dgm:t>
        <a:bodyPr/>
        <a:lstStyle/>
        <a:p>
          <a:endParaRPr lang="fr-FR"/>
        </a:p>
      </dgm:t>
    </dgm:pt>
    <dgm:pt modelId="{A2EF1EAC-ABBC-45AA-8551-F3EFC97C38AB}" type="sibTrans" cxnId="{D5240F29-F324-4093-AEFE-A5724A7218AC}">
      <dgm:prSet/>
      <dgm:spPr/>
      <dgm:t>
        <a:bodyPr/>
        <a:lstStyle/>
        <a:p>
          <a:r>
            <a:rPr lang="en-US" dirty="0" smtClean="0"/>
            <a:t>SPPME Section</a:t>
          </a:r>
          <a:endParaRPr lang="fr-FR" dirty="0"/>
        </a:p>
      </dgm:t>
    </dgm:pt>
    <dgm:pt modelId="{405C8CB8-61E6-4CE9-9A20-56B08461B727}">
      <dgm:prSet/>
      <dgm:spPr>
        <a:solidFill>
          <a:srgbClr val="7030A0"/>
        </a:solidFill>
      </dgm:spPr>
      <dgm:t>
        <a:bodyPr/>
        <a:lstStyle/>
        <a:p>
          <a:r>
            <a:rPr lang="en-US" b="1" dirty="0" smtClean="0"/>
            <a:t>SMS Counseling /referral</a:t>
          </a:r>
          <a:endParaRPr lang="fr-FR" dirty="0"/>
        </a:p>
      </dgm:t>
    </dgm:pt>
    <dgm:pt modelId="{79321847-571E-4BE5-A487-D8ECFFF837AB}" type="parTrans" cxnId="{4D2758A2-F5FF-4271-A431-9E083F899FFA}">
      <dgm:prSet/>
      <dgm:spPr>
        <a:ln>
          <a:prstDash val="dash"/>
        </a:ln>
      </dgm:spPr>
      <dgm:t>
        <a:bodyPr/>
        <a:lstStyle/>
        <a:p>
          <a:endParaRPr lang="fr-FR"/>
        </a:p>
      </dgm:t>
    </dgm:pt>
    <dgm:pt modelId="{0241E2E1-D3ED-4F9C-90A6-65EF6D32860B}" type="sibTrans" cxnId="{4D2758A2-F5FF-4271-A431-9E083F899FFA}">
      <dgm:prSet/>
      <dgm:spPr/>
      <dgm:t>
        <a:bodyPr/>
        <a:lstStyle/>
        <a:p>
          <a:pPr algn="l"/>
          <a:r>
            <a:rPr lang="en-US" dirty="0" smtClean="0"/>
            <a:t>NGO/CHAMP</a:t>
          </a:r>
          <a:endParaRPr lang="fr-FR" dirty="0"/>
        </a:p>
      </dgm:t>
    </dgm:pt>
    <dgm:pt modelId="{100537FD-E5A7-4CC2-926B-FB691E6E3F75}">
      <dgm:prSet/>
      <dgm:spPr>
        <a:solidFill>
          <a:srgbClr val="7030A0"/>
        </a:solidFill>
      </dgm:spPr>
      <dgm:t>
        <a:bodyPr/>
        <a:lstStyle/>
        <a:p>
          <a:r>
            <a:rPr lang="en-US" b="1" dirty="0" smtClean="0"/>
            <a:t>Government Coordination</a:t>
          </a:r>
          <a:endParaRPr lang="fr-FR" dirty="0"/>
        </a:p>
      </dgm:t>
    </dgm:pt>
    <dgm:pt modelId="{E8FD2C20-384B-4496-A6A2-1548DEFC3E1D}" type="parTrans" cxnId="{5EA65CB0-FC38-46CA-AA75-8B59761886ED}">
      <dgm:prSet/>
      <dgm:spPr/>
      <dgm:t>
        <a:bodyPr/>
        <a:lstStyle/>
        <a:p>
          <a:endParaRPr lang="fr-FR"/>
        </a:p>
      </dgm:t>
    </dgm:pt>
    <dgm:pt modelId="{41F4ED08-9F88-44FF-B580-111F9DF75B9A}" type="sibTrans" cxnId="{5EA65CB0-FC38-46CA-AA75-8B59761886ED}">
      <dgm:prSet/>
      <dgm:spPr/>
      <dgm:t>
        <a:bodyPr/>
        <a:lstStyle/>
        <a:p>
          <a:pPr algn="l"/>
          <a:r>
            <a:rPr lang="en-US" dirty="0" smtClean="0"/>
            <a:t>NAC , </a:t>
          </a:r>
          <a:r>
            <a:rPr lang="en-US" dirty="0" err="1" smtClean="0"/>
            <a:t>MoYS</a:t>
          </a:r>
          <a:r>
            <a:rPr lang="en-US" dirty="0" smtClean="0"/>
            <a:t>, MCDMCH, </a:t>
          </a:r>
          <a:r>
            <a:rPr lang="en-US" dirty="0" err="1" smtClean="0"/>
            <a:t>MoE</a:t>
          </a:r>
          <a:r>
            <a:rPr lang="en-US" dirty="0" smtClean="0"/>
            <a:t>, MGCD</a:t>
          </a:r>
          <a:endParaRPr lang="fr-FR" dirty="0"/>
        </a:p>
      </dgm:t>
    </dgm:pt>
    <dgm:pt modelId="{D5FCB70D-A03C-4393-9963-E29E02C33ED6}" type="pres">
      <dgm:prSet presAssocID="{D41EFD05-474E-4AF1-8705-3A01E9533809}" presName="hierChild1" presStyleCnt="0">
        <dgm:presLayoutVars>
          <dgm:orgChart val="1"/>
          <dgm:chPref val="1"/>
          <dgm:dir/>
          <dgm:animOne val="branch"/>
          <dgm:animLvl val="lvl"/>
          <dgm:resizeHandles/>
        </dgm:presLayoutVars>
      </dgm:prSet>
      <dgm:spPr/>
      <dgm:t>
        <a:bodyPr/>
        <a:lstStyle/>
        <a:p>
          <a:endParaRPr lang="fr-FR"/>
        </a:p>
      </dgm:t>
    </dgm:pt>
    <dgm:pt modelId="{2F404D25-4168-4D10-8CA9-8A5A512A873A}" type="pres">
      <dgm:prSet presAssocID="{91366034-2C0A-42E9-98BE-14064F3210D3}" presName="hierRoot1" presStyleCnt="0">
        <dgm:presLayoutVars>
          <dgm:hierBranch val="init"/>
        </dgm:presLayoutVars>
      </dgm:prSet>
      <dgm:spPr/>
    </dgm:pt>
    <dgm:pt modelId="{81E285A9-519E-4A70-9B21-2D01B9EC08DB}" type="pres">
      <dgm:prSet presAssocID="{91366034-2C0A-42E9-98BE-14064F3210D3}" presName="rootComposite1" presStyleCnt="0"/>
      <dgm:spPr/>
    </dgm:pt>
    <dgm:pt modelId="{9503F86D-7817-408C-A0EF-C9C7CB9218A8}" type="pres">
      <dgm:prSet presAssocID="{91366034-2C0A-42E9-98BE-14064F3210D3}" presName="rootText1" presStyleLbl="node0" presStyleIdx="0" presStyleCnt="2">
        <dgm:presLayoutVars>
          <dgm:chMax/>
          <dgm:chPref val="3"/>
        </dgm:presLayoutVars>
      </dgm:prSet>
      <dgm:spPr/>
      <dgm:t>
        <a:bodyPr/>
        <a:lstStyle/>
        <a:p>
          <a:endParaRPr lang="fr-FR"/>
        </a:p>
      </dgm:t>
    </dgm:pt>
    <dgm:pt modelId="{3763F063-6013-49EF-8A41-61062F475E75}" type="pres">
      <dgm:prSet presAssocID="{91366034-2C0A-42E9-98BE-14064F3210D3}" presName="titleText1" presStyleLbl="fgAcc0" presStyleIdx="0" presStyleCnt="2">
        <dgm:presLayoutVars>
          <dgm:chMax val="0"/>
          <dgm:chPref val="0"/>
        </dgm:presLayoutVars>
      </dgm:prSet>
      <dgm:spPr/>
      <dgm:t>
        <a:bodyPr/>
        <a:lstStyle/>
        <a:p>
          <a:endParaRPr lang="fr-FR"/>
        </a:p>
      </dgm:t>
    </dgm:pt>
    <dgm:pt modelId="{DDC0316F-C2E2-4A44-BF6E-C0D91863EF41}" type="pres">
      <dgm:prSet presAssocID="{91366034-2C0A-42E9-98BE-14064F3210D3}" presName="rootConnector1" presStyleLbl="node1" presStyleIdx="0" presStyleCnt="4"/>
      <dgm:spPr/>
      <dgm:t>
        <a:bodyPr/>
        <a:lstStyle/>
        <a:p>
          <a:endParaRPr lang="fr-FR"/>
        </a:p>
      </dgm:t>
    </dgm:pt>
    <dgm:pt modelId="{2352CB7F-FD57-45BE-8F85-0201A9188697}" type="pres">
      <dgm:prSet presAssocID="{91366034-2C0A-42E9-98BE-14064F3210D3}" presName="hierChild2" presStyleCnt="0"/>
      <dgm:spPr/>
    </dgm:pt>
    <dgm:pt modelId="{2BE279AA-DC31-44A7-9E95-33C64F2009E1}" type="pres">
      <dgm:prSet presAssocID="{5EA3D159-1E12-4976-BE7E-2F2D2E92D45F}" presName="Name37" presStyleLbl="parChTrans1D2" presStyleIdx="0" presStyleCnt="5"/>
      <dgm:spPr/>
      <dgm:t>
        <a:bodyPr/>
        <a:lstStyle/>
        <a:p>
          <a:endParaRPr lang="fr-FR"/>
        </a:p>
      </dgm:t>
    </dgm:pt>
    <dgm:pt modelId="{0C1DFC84-1DA8-498D-9933-70485C3A6EC9}" type="pres">
      <dgm:prSet presAssocID="{A76B137B-4EAF-4CF9-9E9F-95A75C1B2C19}" presName="hierRoot2" presStyleCnt="0">
        <dgm:presLayoutVars>
          <dgm:hierBranch val="init"/>
        </dgm:presLayoutVars>
      </dgm:prSet>
      <dgm:spPr/>
    </dgm:pt>
    <dgm:pt modelId="{6F97BF54-9F61-4795-9F1D-02594508342D}" type="pres">
      <dgm:prSet presAssocID="{A76B137B-4EAF-4CF9-9E9F-95A75C1B2C19}" presName="rootComposite" presStyleCnt="0"/>
      <dgm:spPr/>
    </dgm:pt>
    <dgm:pt modelId="{8C31F4A0-D404-4AA2-8BF9-F56A94CC01DB}" type="pres">
      <dgm:prSet presAssocID="{A76B137B-4EAF-4CF9-9E9F-95A75C1B2C19}" presName="rootText" presStyleLbl="node1" presStyleIdx="0" presStyleCnt="4" custScaleX="121980">
        <dgm:presLayoutVars>
          <dgm:chMax/>
          <dgm:chPref val="3"/>
        </dgm:presLayoutVars>
      </dgm:prSet>
      <dgm:spPr/>
      <dgm:t>
        <a:bodyPr/>
        <a:lstStyle/>
        <a:p>
          <a:endParaRPr lang="fr-FR"/>
        </a:p>
      </dgm:t>
    </dgm:pt>
    <dgm:pt modelId="{DDB0DD22-34FA-4032-A79E-33F0A04F7A88}" type="pres">
      <dgm:prSet presAssocID="{A76B137B-4EAF-4CF9-9E9F-95A75C1B2C19}" presName="titleText2" presStyleLbl="fgAcc1" presStyleIdx="0" presStyleCnt="4">
        <dgm:presLayoutVars>
          <dgm:chMax val="0"/>
          <dgm:chPref val="0"/>
        </dgm:presLayoutVars>
      </dgm:prSet>
      <dgm:spPr/>
      <dgm:t>
        <a:bodyPr/>
        <a:lstStyle/>
        <a:p>
          <a:endParaRPr lang="fr-FR"/>
        </a:p>
      </dgm:t>
    </dgm:pt>
    <dgm:pt modelId="{2A3952F6-4B85-4173-8B29-65B271D71D84}" type="pres">
      <dgm:prSet presAssocID="{A76B137B-4EAF-4CF9-9E9F-95A75C1B2C19}" presName="rootConnector" presStyleLbl="node2" presStyleIdx="0" presStyleCnt="0"/>
      <dgm:spPr/>
      <dgm:t>
        <a:bodyPr/>
        <a:lstStyle/>
        <a:p>
          <a:endParaRPr lang="fr-FR"/>
        </a:p>
      </dgm:t>
    </dgm:pt>
    <dgm:pt modelId="{2CB25ADB-22C0-45C0-BD97-DD2E530C6AC4}" type="pres">
      <dgm:prSet presAssocID="{A76B137B-4EAF-4CF9-9E9F-95A75C1B2C19}" presName="hierChild4" presStyleCnt="0"/>
      <dgm:spPr/>
    </dgm:pt>
    <dgm:pt modelId="{25583A0A-98D2-4E6D-B74B-3B564F2F4175}" type="pres">
      <dgm:prSet presAssocID="{A76B137B-4EAF-4CF9-9E9F-95A75C1B2C19}" presName="hierChild5" presStyleCnt="0"/>
      <dgm:spPr/>
    </dgm:pt>
    <dgm:pt modelId="{C5567510-E7C3-4D85-889F-F2C6D0E5C9AE}" type="pres">
      <dgm:prSet presAssocID="{951DEFAA-869A-4B0E-80A1-3A8B035E2865}" presName="Name37" presStyleLbl="parChTrans1D2" presStyleIdx="1" presStyleCnt="5"/>
      <dgm:spPr/>
      <dgm:t>
        <a:bodyPr/>
        <a:lstStyle/>
        <a:p>
          <a:endParaRPr lang="fr-FR"/>
        </a:p>
      </dgm:t>
    </dgm:pt>
    <dgm:pt modelId="{0FB8C211-682C-4404-8700-2B12923BE0FA}" type="pres">
      <dgm:prSet presAssocID="{0F1C58A1-9008-42C1-8C4D-E7DCE8878296}" presName="hierRoot2" presStyleCnt="0">
        <dgm:presLayoutVars>
          <dgm:hierBranch val="init"/>
        </dgm:presLayoutVars>
      </dgm:prSet>
      <dgm:spPr/>
    </dgm:pt>
    <dgm:pt modelId="{D48070C1-8776-41CF-BE7F-315D8536151E}" type="pres">
      <dgm:prSet presAssocID="{0F1C58A1-9008-42C1-8C4D-E7DCE8878296}" presName="rootComposite" presStyleCnt="0"/>
      <dgm:spPr/>
    </dgm:pt>
    <dgm:pt modelId="{E0B39A00-2AF4-44DE-994B-D55FFC7BB105}" type="pres">
      <dgm:prSet presAssocID="{0F1C58A1-9008-42C1-8C4D-E7DCE8878296}" presName="rootText" presStyleLbl="node1" presStyleIdx="1" presStyleCnt="4">
        <dgm:presLayoutVars>
          <dgm:chMax/>
          <dgm:chPref val="3"/>
        </dgm:presLayoutVars>
      </dgm:prSet>
      <dgm:spPr/>
      <dgm:t>
        <a:bodyPr/>
        <a:lstStyle/>
        <a:p>
          <a:endParaRPr lang="fr-FR"/>
        </a:p>
      </dgm:t>
    </dgm:pt>
    <dgm:pt modelId="{DDE0930A-3270-4E17-A5B9-447D99231419}" type="pres">
      <dgm:prSet presAssocID="{0F1C58A1-9008-42C1-8C4D-E7DCE8878296}" presName="titleText2" presStyleLbl="fgAcc1" presStyleIdx="1" presStyleCnt="4">
        <dgm:presLayoutVars>
          <dgm:chMax val="0"/>
          <dgm:chPref val="0"/>
        </dgm:presLayoutVars>
      </dgm:prSet>
      <dgm:spPr/>
      <dgm:t>
        <a:bodyPr/>
        <a:lstStyle/>
        <a:p>
          <a:endParaRPr lang="fr-FR"/>
        </a:p>
      </dgm:t>
    </dgm:pt>
    <dgm:pt modelId="{BD18F2EE-4861-41A8-B4FF-C02F6D99D3B8}" type="pres">
      <dgm:prSet presAssocID="{0F1C58A1-9008-42C1-8C4D-E7DCE8878296}" presName="rootConnector" presStyleLbl="node2" presStyleIdx="0" presStyleCnt="0"/>
      <dgm:spPr/>
      <dgm:t>
        <a:bodyPr/>
        <a:lstStyle/>
        <a:p>
          <a:endParaRPr lang="fr-FR"/>
        </a:p>
      </dgm:t>
    </dgm:pt>
    <dgm:pt modelId="{C3E1F021-2938-492A-8108-838CE2DE3CA9}" type="pres">
      <dgm:prSet presAssocID="{0F1C58A1-9008-42C1-8C4D-E7DCE8878296}" presName="hierChild4" presStyleCnt="0"/>
      <dgm:spPr/>
    </dgm:pt>
    <dgm:pt modelId="{4FFFD19B-E3AC-4359-A4B7-A77101C15C3E}" type="pres">
      <dgm:prSet presAssocID="{0F1C58A1-9008-42C1-8C4D-E7DCE8878296}" presName="hierChild5" presStyleCnt="0"/>
      <dgm:spPr/>
    </dgm:pt>
    <dgm:pt modelId="{98B86FC1-985E-4560-B015-44302787AD1A}" type="pres">
      <dgm:prSet presAssocID="{60C21F36-02C8-473A-A455-7589531CFAA4}" presName="Name37" presStyleLbl="parChTrans1D2" presStyleIdx="2" presStyleCnt="5"/>
      <dgm:spPr/>
      <dgm:t>
        <a:bodyPr/>
        <a:lstStyle/>
        <a:p>
          <a:endParaRPr lang="fr-FR"/>
        </a:p>
      </dgm:t>
    </dgm:pt>
    <dgm:pt modelId="{4D5FD5CD-B4DE-4E8E-A53B-84CA7B5C774A}" type="pres">
      <dgm:prSet presAssocID="{E3FEDD7E-413B-48CE-B0C2-4D20D8B851AA}" presName="hierRoot2" presStyleCnt="0">
        <dgm:presLayoutVars>
          <dgm:hierBranch val="init"/>
        </dgm:presLayoutVars>
      </dgm:prSet>
      <dgm:spPr/>
    </dgm:pt>
    <dgm:pt modelId="{74F09FE8-C6BB-48CB-9BE9-6D91F373C8CD}" type="pres">
      <dgm:prSet presAssocID="{E3FEDD7E-413B-48CE-B0C2-4D20D8B851AA}" presName="rootComposite" presStyleCnt="0"/>
      <dgm:spPr/>
    </dgm:pt>
    <dgm:pt modelId="{C8CC63C7-6DC8-4915-99F6-40751657C0BA}" type="pres">
      <dgm:prSet presAssocID="{E3FEDD7E-413B-48CE-B0C2-4D20D8B851AA}" presName="rootText" presStyleLbl="node1" presStyleIdx="2" presStyleCnt="4">
        <dgm:presLayoutVars>
          <dgm:chMax/>
          <dgm:chPref val="3"/>
        </dgm:presLayoutVars>
      </dgm:prSet>
      <dgm:spPr/>
      <dgm:t>
        <a:bodyPr/>
        <a:lstStyle/>
        <a:p>
          <a:endParaRPr lang="fr-FR"/>
        </a:p>
      </dgm:t>
    </dgm:pt>
    <dgm:pt modelId="{7082751C-61E8-4A3D-AD54-47AEB6D15925}" type="pres">
      <dgm:prSet presAssocID="{E3FEDD7E-413B-48CE-B0C2-4D20D8B851AA}" presName="titleText2" presStyleLbl="fgAcc1" presStyleIdx="2" presStyleCnt="4">
        <dgm:presLayoutVars>
          <dgm:chMax val="0"/>
          <dgm:chPref val="0"/>
        </dgm:presLayoutVars>
      </dgm:prSet>
      <dgm:spPr/>
      <dgm:t>
        <a:bodyPr/>
        <a:lstStyle/>
        <a:p>
          <a:endParaRPr lang="fr-FR"/>
        </a:p>
      </dgm:t>
    </dgm:pt>
    <dgm:pt modelId="{B93E4D64-C65E-431B-8E14-15C7F96C9FAE}" type="pres">
      <dgm:prSet presAssocID="{E3FEDD7E-413B-48CE-B0C2-4D20D8B851AA}" presName="rootConnector" presStyleLbl="node2" presStyleIdx="0" presStyleCnt="0"/>
      <dgm:spPr/>
      <dgm:t>
        <a:bodyPr/>
        <a:lstStyle/>
        <a:p>
          <a:endParaRPr lang="fr-FR"/>
        </a:p>
      </dgm:t>
    </dgm:pt>
    <dgm:pt modelId="{31A78568-0442-44E6-9C6B-73BEDDF32E63}" type="pres">
      <dgm:prSet presAssocID="{E3FEDD7E-413B-48CE-B0C2-4D20D8B851AA}" presName="hierChild4" presStyleCnt="0"/>
      <dgm:spPr/>
    </dgm:pt>
    <dgm:pt modelId="{1AFAD129-C39C-4CAD-8C18-6AA668EF43B9}" type="pres">
      <dgm:prSet presAssocID="{E3FEDD7E-413B-48CE-B0C2-4D20D8B851AA}" presName="hierChild5" presStyleCnt="0"/>
      <dgm:spPr/>
    </dgm:pt>
    <dgm:pt modelId="{61B927A8-43F2-4B09-8900-55DA7DFBA8CD}" type="pres">
      <dgm:prSet presAssocID="{79321847-571E-4BE5-A487-D8ECFFF837AB}" presName="Name37" presStyleLbl="parChTrans1D2" presStyleIdx="3" presStyleCnt="5"/>
      <dgm:spPr/>
      <dgm:t>
        <a:bodyPr/>
        <a:lstStyle/>
        <a:p>
          <a:endParaRPr lang="fr-FR"/>
        </a:p>
      </dgm:t>
    </dgm:pt>
    <dgm:pt modelId="{28DCCBB5-04C3-4587-87F2-E02F0FAD108D}" type="pres">
      <dgm:prSet presAssocID="{405C8CB8-61E6-4CE9-9A20-56B08461B727}" presName="hierRoot2" presStyleCnt="0">
        <dgm:presLayoutVars>
          <dgm:hierBranch val="init"/>
        </dgm:presLayoutVars>
      </dgm:prSet>
      <dgm:spPr/>
    </dgm:pt>
    <dgm:pt modelId="{BB7265C5-E0F6-4FDB-B310-4C90E49578ED}" type="pres">
      <dgm:prSet presAssocID="{405C8CB8-61E6-4CE9-9A20-56B08461B727}" presName="rootComposite" presStyleCnt="0"/>
      <dgm:spPr/>
    </dgm:pt>
    <dgm:pt modelId="{7AA1E268-5688-422F-82F2-EE9733F8829C}" type="pres">
      <dgm:prSet presAssocID="{405C8CB8-61E6-4CE9-9A20-56B08461B727}" presName="rootText" presStyleLbl="node1" presStyleIdx="3" presStyleCnt="4">
        <dgm:presLayoutVars>
          <dgm:chMax/>
          <dgm:chPref val="3"/>
        </dgm:presLayoutVars>
      </dgm:prSet>
      <dgm:spPr/>
      <dgm:t>
        <a:bodyPr/>
        <a:lstStyle/>
        <a:p>
          <a:endParaRPr lang="fr-FR"/>
        </a:p>
      </dgm:t>
    </dgm:pt>
    <dgm:pt modelId="{CC764413-10EC-4DE8-B720-1408052F48C5}" type="pres">
      <dgm:prSet presAssocID="{405C8CB8-61E6-4CE9-9A20-56B08461B727}" presName="titleText2" presStyleLbl="fgAcc1" presStyleIdx="3" presStyleCnt="4">
        <dgm:presLayoutVars>
          <dgm:chMax val="0"/>
          <dgm:chPref val="0"/>
        </dgm:presLayoutVars>
      </dgm:prSet>
      <dgm:spPr/>
      <dgm:t>
        <a:bodyPr/>
        <a:lstStyle/>
        <a:p>
          <a:endParaRPr lang="fr-FR"/>
        </a:p>
      </dgm:t>
    </dgm:pt>
    <dgm:pt modelId="{DA5EE105-A073-4E34-9C19-4F591F0772A8}" type="pres">
      <dgm:prSet presAssocID="{405C8CB8-61E6-4CE9-9A20-56B08461B727}" presName="rootConnector" presStyleLbl="node2" presStyleIdx="0" presStyleCnt="0"/>
      <dgm:spPr/>
      <dgm:t>
        <a:bodyPr/>
        <a:lstStyle/>
        <a:p>
          <a:endParaRPr lang="fr-FR"/>
        </a:p>
      </dgm:t>
    </dgm:pt>
    <dgm:pt modelId="{D7CEB760-2B0A-46E1-9CB2-0602FE8A4178}" type="pres">
      <dgm:prSet presAssocID="{405C8CB8-61E6-4CE9-9A20-56B08461B727}" presName="hierChild4" presStyleCnt="0"/>
      <dgm:spPr/>
    </dgm:pt>
    <dgm:pt modelId="{9260CEBB-3D22-4213-87E4-AD924A1B58C7}" type="pres">
      <dgm:prSet presAssocID="{405C8CB8-61E6-4CE9-9A20-56B08461B727}" presName="hierChild5" presStyleCnt="0"/>
      <dgm:spPr/>
    </dgm:pt>
    <dgm:pt modelId="{6EB89094-4DC1-4BEB-8448-7F814ADACC6F}" type="pres">
      <dgm:prSet presAssocID="{91366034-2C0A-42E9-98BE-14064F3210D3}" presName="hierChild3" presStyleCnt="0"/>
      <dgm:spPr/>
    </dgm:pt>
    <dgm:pt modelId="{2F765A53-B912-4D80-B371-B42D16416F4B}" type="pres">
      <dgm:prSet presAssocID="{2DB2CF25-5453-490F-B47F-D82CCCFB2F64}" presName="Name96" presStyleLbl="parChTrans1D2" presStyleIdx="4" presStyleCnt="5"/>
      <dgm:spPr/>
      <dgm:t>
        <a:bodyPr/>
        <a:lstStyle/>
        <a:p>
          <a:endParaRPr lang="fr-FR"/>
        </a:p>
      </dgm:t>
    </dgm:pt>
    <dgm:pt modelId="{1C27B767-398F-4D18-B21B-703BB033B309}" type="pres">
      <dgm:prSet presAssocID="{6A445378-C37F-49E5-B6A4-A6F7FC275839}" presName="hierRoot3" presStyleCnt="0">
        <dgm:presLayoutVars>
          <dgm:hierBranch val="init"/>
        </dgm:presLayoutVars>
      </dgm:prSet>
      <dgm:spPr/>
    </dgm:pt>
    <dgm:pt modelId="{948E62C8-79CB-4967-92D4-4061B9F064B0}" type="pres">
      <dgm:prSet presAssocID="{6A445378-C37F-49E5-B6A4-A6F7FC275839}" presName="rootComposite3" presStyleCnt="0"/>
      <dgm:spPr/>
    </dgm:pt>
    <dgm:pt modelId="{BCF12C3F-4EF2-4A5C-9883-6FFB325D3EB0}" type="pres">
      <dgm:prSet presAssocID="{6A445378-C37F-49E5-B6A4-A6F7FC275839}" presName="rootText3" presStyleLbl="asst1" presStyleIdx="0" presStyleCnt="1">
        <dgm:presLayoutVars>
          <dgm:chPref val="3"/>
        </dgm:presLayoutVars>
      </dgm:prSet>
      <dgm:spPr/>
      <dgm:t>
        <a:bodyPr/>
        <a:lstStyle/>
        <a:p>
          <a:endParaRPr lang="fr-FR"/>
        </a:p>
      </dgm:t>
    </dgm:pt>
    <dgm:pt modelId="{52C30222-B7C5-490D-BBCD-7D4069B9E920}" type="pres">
      <dgm:prSet presAssocID="{6A445378-C37F-49E5-B6A4-A6F7FC275839}" presName="titleText3" presStyleLbl="fgAcc2" presStyleIdx="0" presStyleCnt="1">
        <dgm:presLayoutVars>
          <dgm:chMax val="0"/>
          <dgm:chPref val="0"/>
        </dgm:presLayoutVars>
      </dgm:prSet>
      <dgm:spPr/>
      <dgm:t>
        <a:bodyPr/>
        <a:lstStyle/>
        <a:p>
          <a:endParaRPr lang="fr-FR"/>
        </a:p>
      </dgm:t>
    </dgm:pt>
    <dgm:pt modelId="{77E18005-894E-44B3-B47D-137144F7F079}" type="pres">
      <dgm:prSet presAssocID="{6A445378-C37F-49E5-B6A4-A6F7FC275839}" presName="rootConnector3" presStyleLbl="asst1" presStyleIdx="0" presStyleCnt="1"/>
      <dgm:spPr/>
      <dgm:t>
        <a:bodyPr/>
        <a:lstStyle/>
        <a:p>
          <a:endParaRPr lang="fr-FR"/>
        </a:p>
      </dgm:t>
    </dgm:pt>
    <dgm:pt modelId="{3BAF8E90-6535-4ED1-87B7-34B002DFB914}" type="pres">
      <dgm:prSet presAssocID="{6A445378-C37F-49E5-B6A4-A6F7FC275839}" presName="hierChild6" presStyleCnt="0"/>
      <dgm:spPr/>
    </dgm:pt>
    <dgm:pt modelId="{D8C4834E-A837-4468-8547-549D66C2D0E7}" type="pres">
      <dgm:prSet presAssocID="{6A445378-C37F-49E5-B6A4-A6F7FC275839}" presName="hierChild7" presStyleCnt="0"/>
      <dgm:spPr/>
    </dgm:pt>
    <dgm:pt modelId="{D1BDE946-0981-445C-98D6-82B54BA431CF}" type="pres">
      <dgm:prSet presAssocID="{100537FD-E5A7-4CC2-926B-FB691E6E3F75}" presName="hierRoot1" presStyleCnt="0">
        <dgm:presLayoutVars>
          <dgm:hierBranch val="init"/>
        </dgm:presLayoutVars>
      </dgm:prSet>
      <dgm:spPr/>
    </dgm:pt>
    <dgm:pt modelId="{9F63E523-33B2-4CCB-81CE-3D5CCD070659}" type="pres">
      <dgm:prSet presAssocID="{100537FD-E5A7-4CC2-926B-FB691E6E3F75}" presName="rootComposite1" presStyleCnt="0"/>
      <dgm:spPr/>
    </dgm:pt>
    <dgm:pt modelId="{947F81B3-FE31-4206-A080-0952D64DFAFE}" type="pres">
      <dgm:prSet presAssocID="{100537FD-E5A7-4CC2-926B-FB691E6E3F75}" presName="rootText1" presStyleLbl="node0" presStyleIdx="1" presStyleCnt="2">
        <dgm:presLayoutVars>
          <dgm:chMax/>
          <dgm:chPref val="3"/>
        </dgm:presLayoutVars>
      </dgm:prSet>
      <dgm:spPr/>
      <dgm:t>
        <a:bodyPr/>
        <a:lstStyle/>
        <a:p>
          <a:endParaRPr lang="fr-FR"/>
        </a:p>
      </dgm:t>
    </dgm:pt>
    <dgm:pt modelId="{51172DD0-D46A-4F30-88D8-BD8E415162AC}" type="pres">
      <dgm:prSet presAssocID="{100537FD-E5A7-4CC2-926B-FB691E6E3F75}" presName="titleText1" presStyleLbl="fgAcc0" presStyleIdx="1" presStyleCnt="2">
        <dgm:presLayoutVars>
          <dgm:chMax val="0"/>
          <dgm:chPref val="0"/>
        </dgm:presLayoutVars>
      </dgm:prSet>
      <dgm:spPr/>
      <dgm:t>
        <a:bodyPr/>
        <a:lstStyle/>
        <a:p>
          <a:endParaRPr lang="fr-FR"/>
        </a:p>
      </dgm:t>
    </dgm:pt>
    <dgm:pt modelId="{1CBD1BAA-55D5-4542-9B54-6AC031837EFE}" type="pres">
      <dgm:prSet presAssocID="{100537FD-E5A7-4CC2-926B-FB691E6E3F75}" presName="rootConnector1" presStyleLbl="node1" presStyleIdx="3" presStyleCnt="4"/>
      <dgm:spPr/>
      <dgm:t>
        <a:bodyPr/>
        <a:lstStyle/>
        <a:p>
          <a:endParaRPr lang="fr-FR"/>
        </a:p>
      </dgm:t>
    </dgm:pt>
    <dgm:pt modelId="{E4B50B84-5911-4374-8E38-8F9F1C577F55}" type="pres">
      <dgm:prSet presAssocID="{100537FD-E5A7-4CC2-926B-FB691E6E3F75}" presName="hierChild2" presStyleCnt="0"/>
      <dgm:spPr/>
    </dgm:pt>
    <dgm:pt modelId="{9D911016-2307-40E1-A41E-5BFB381A066A}" type="pres">
      <dgm:prSet presAssocID="{100537FD-E5A7-4CC2-926B-FB691E6E3F75}" presName="hierChild3" presStyleCnt="0"/>
      <dgm:spPr/>
    </dgm:pt>
  </dgm:ptLst>
  <dgm:cxnLst>
    <dgm:cxn modelId="{4637EC5F-D956-41E9-A456-6FF32BCFCAC1}" type="presOf" srcId="{91366034-2C0A-42E9-98BE-14064F3210D3}" destId="{DDC0316F-C2E2-4A44-BF6E-C0D91863EF41}" srcOrd="1" destOrd="0" presId="urn:microsoft.com/office/officeart/2008/layout/NameandTitleOrganizationalChart"/>
    <dgm:cxn modelId="{C29429F1-4F39-4DEE-AA39-F4B456AA4A8B}" type="presOf" srcId="{3441A2F6-6F7E-49E9-A541-98EAF35D9D51}" destId="{52C30222-B7C5-490D-BBCD-7D4069B9E920}" srcOrd="0" destOrd="0" presId="urn:microsoft.com/office/officeart/2008/layout/NameandTitleOrganizationalChart"/>
    <dgm:cxn modelId="{5EA65CB0-FC38-46CA-AA75-8B59761886ED}" srcId="{D41EFD05-474E-4AF1-8705-3A01E9533809}" destId="{100537FD-E5A7-4CC2-926B-FB691E6E3F75}" srcOrd="1" destOrd="0" parTransId="{E8FD2C20-384B-4496-A6A2-1548DEFC3E1D}" sibTransId="{41F4ED08-9F88-44FF-B580-111F9DF75B9A}"/>
    <dgm:cxn modelId="{C7FEC172-52FF-46CF-893F-4F80C4B9D575}" type="presOf" srcId="{0241E2E1-D3ED-4F9C-90A6-65EF6D32860B}" destId="{CC764413-10EC-4DE8-B720-1408052F48C5}" srcOrd="0" destOrd="0" presId="urn:microsoft.com/office/officeart/2008/layout/NameandTitleOrganizationalChart"/>
    <dgm:cxn modelId="{7F6D0B41-1FA0-4A1D-B823-F6974833EBEB}" type="presOf" srcId="{5EA3D159-1E12-4976-BE7E-2F2D2E92D45F}" destId="{2BE279AA-DC31-44A7-9E95-33C64F2009E1}" srcOrd="0" destOrd="0" presId="urn:microsoft.com/office/officeart/2008/layout/NameandTitleOrganizationalChart"/>
    <dgm:cxn modelId="{2FC1CDA8-6EC3-43DA-A90F-0077A13F4B03}" type="presOf" srcId="{6A445378-C37F-49E5-B6A4-A6F7FC275839}" destId="{77E18005-894E-44B3-B47D-137144F7F079}" srcOrd="1" destOrd="0" presId="urn:microsoft.com/office/officeart/2008/layout/NameandTitleOrganizationalChart"/>
    <dgm:cxn modelId="{ECC5081A-7BD0-4568-9B5C-1A2DCDA8BC45}" srcId="{91366034-2C0A-42E9-98BE-14064F3210D3}" destId="{A76B137B-4EAF-4CF9-9E9F-95A75C1B2C19}" srcOrd="1" destOrd="0" parTransId="{5EA3D159-1E12-4976-BE7E-2F2D2E92D45F}" sibTransId="{6C74CA51-1DA2-4EF6-BEEF-EC1793599A9B}"/>
    <dgm:cxn modelId="{A8A24085-B66C-4F22-AF6B-38AAC5BECBAE}" type="presOf" srcId="{D41EFD05-474E-4AF1-8705-3A01E9533809}" destId="{D5FCB70D-A03C-4393-9963-E29E02C33ED6}" srcOrd="0" destOrd="0" presId="urn:microsoft.com/office/officeart/2008/layout/NameandTitleOrganizationalChart"/>
    <dgm:cxn modelId="{914530F3-867B-4A59-BEF5-3C26D61C7E5B}" type="presOf" srcId="{0F1C58A1-9008-42C1-8C4D-E7DCE8878296}" destId="{BD18F2EE-4861-41A8-B4FF-C02F6D99D3B8}" srcOrd="1" destOrd="0" presId="urn:microsoft.com/office/officeart/2008/layout/NameandTitleOrganizationalChart"/>
    <dgm:cxn modelId="{51CEAD6A-7436-4106-9BAE-CA69957D23A1}" type="presOf" srcId="{60C21F36-02C8-473A-A455-7589531CFAA4}" destId="{98B86FC1-985E-4560-B015-44302787AD1A}" srcOrd="0" destOrd="0" presId="urn:microsoft.com/office/officeart/2008/layout/NameandTitleOrganizationalChart"/>
    <dgm:cxn modelId="{E8D3FF8B-905E-48DD-9B5A-3D32CE4A769B}" type="presOf" srcId="{E3FEDD7E-413B-48CE-B0C2-4D20D8B851AA}" destId="{C8CC63C7-6DC8-4915-99F6-40751657C0BA}" srcOrd="0" destOrd="0" presId="urn:microsoft.com/office/officeart/2008/layout/NameandTitleOrganizationalChart"/>
    <dgm:cxn modelId="{D5240F29-F324-4093-AEFE-A5724A7218AC}" srcId="{91366034-2C0A-42E9-98BE-14064F3210D3}" destId="{E3FEDD7E-413B-48CE-B0C2-4D20D8B851AA}" srcOrd="3" destOrd="0" parTransId="{60C21F36-02C8-473A-A455-7589531CFAA4}" sibTransId="{A2EF1EAC-ABBC-45AA-8551-F3EFC97C38AB}"/>
    <dgm:cxn modelId="{AE0E9AAC-450B-468E-9BED-514DF0D89D34}" type="presOf" srcId="{A76B137B-4EAF-4CF9-9E9F-95A75C1B2C19}" destId="{2A3952F6-4B85-4173-8B29-65B271D71D84}" srcOrd="1" destOrd="0" presId="urn:microsoft.com/office/officeart/2008/layout/NameandTitleOrganizationalChart"/>
    <dgm:cxn modelId="{F277329B-2422-4D9A-ADB3-B78A527E3275}" type="presOf" srcId="{91366034-2C0A-42E9-98BE-14064F3210D3}" destId="{9503F86D-7817-408C-A0EF-C9C7CB9218A8}" srcOrd="0" destOrd="0" presId="urn:microsoft.com/office/officeart/2008/layout/NameandTitleOrganizationalChart"/>
    <dgm:cxn modelId="{51B5AE5C-0676-4765-86DC-6385DE551637}" type="presOf" srcId="{6A445378-C37F-49E5-B6A4-A6F7FC275839}" destId="{BCF12C3F-4EF2-4A5C-9883-6FFB325D3EB0}" srcOrd="0" destOrd="0" presId="urn:microsoft.com/office/officeart/2008/layout/NameandTitleOrganizationalChart"/>
    <dgm:cxn modelId="{B3F5D1C0-2682-4554-BD11-E91D0BE55542}" type="presOf" srcId="{405C8CB8-61E6-4CE9-9A20-56B08461B727}" destId="{DA5EE105-A073-4E34-9C19-4F591F0772A8}" srcOrd="1" destOrd="0" presId="urn:microsoft.com/office/officeart/2008/layout/NameandTitleOrganizationalChart"/>
    <dgm:cxn modelId="{47EDF0D2-4637-4348-848B-786442C1271D}" type="presOf" srcId="{405C8CB8-61E6-4CE9-9A20-56B08461B727}" destId="{7AA1E268-5688-422F-82F2-EE9733F8829C}" srcOrd="0" destOrd="0" presId="urn:microsoft.com/office/officeart/2008/layout/NameandTitleOrganizationalChart"/>
    <dgm:cxn modelId="{77F553D4-E792-4B79-9974-C3911A600C52}" srcId="{91366034-2C0A-42E9-98BE-14064F3210D3}" destId="{0F1C58A1-9008-42C1-8C4D-E7DCE8878296}" srcOrd="2" destOrd="0" parTransId="{951DEFAA-869A-4B0E-80A1-3A8B035E2865}" sibTransId="{09B7609B-0985-4011-9BC0-8117714CC303}"/>
    <dgm:cxn modelId="{5205D193-1061-4007-9EF7-064775148084}" srcId="{91366034-2C0A-42E9-98BE-14064F3210D3}" destId="{6A445378-C37F-49E5-B6A4-A6F7FC275839}" srcOrd="0" destOrd="0" parTransId="{2DB2CF25-5453-490F-B47F-D82CCCFB2F64}" sibTransId="{3441A2F6-6F7E-49E9-A541-98EAF35D9D51}"/>
    <dgm:cxn modelId="{00DD8CED-07CA-4BFD-9E3F-A481D40712CE}" type="presOf" srcId="{6C74CA51-1DA2-4EF6-BEEF-EC1793599A9B}" destId="{DDB0DD22-34FA-4032-A79E-33F0A04F7A88}" srcOrd="0" destOrd="0" presId="urn:microsoft.com/office/officeart/2008/layout/NameandTitleOrganizationalChart"/>
    <dgm:cxn modelId="{37A81074-5AF1-475D-80E1-8A94F50F131B}" type="presOf" srcId="{A76B137B-4EAF-4CF9-9E9F-95A75C1B2C19}" destId="{8C31F4A0-D404-4AA2-8BF9-F56A94CC01DB}" srcOrd="0" destOrd="0" presId="urn:microsoft.com/office/officeart/2008/layout/NameandTitleOrganizationalChart"/>
    <dgm:cxn modelId="{F9923BE3-18BB-4646-ACFE-47BA43219079}" srcId="{D41EFD05-474E-4AF1-8705-3A01E9533809}" destId="{91366034-2C0A-42E9-98BE-14064F3210D3}" srcOrd="0" destOrd="0" parTransId="{F2257C60-3F4D-41CD-963C-61D7AA96036E}" sibTransId="{801CCCD6-8029-4EAD-8ED2-C7FD7F33A26E}"/>
    <dgm:cxn modelId="{E5C6A60A-722B-4640-97AB-7C8890C1853A}" type="presOf" srcId="{801CCCD6-8029-4EAD-8ED2-C7FD7F33A26E}" destId="{3763F063-6013-49EF-8A41-61062F475E75}" srcOrd="0" destOrd="0" presId="urn:microsoft.com/office/officeart/2008/layout/NameandTitleOrganizationalChart"/>
    <dgm:cxn modelId="{4D2758A2-F5FF-4271-A431-9E083F899FFA}" srcId="{91366034-2C0A-42E9-98BE-14064F3210D3}" destId="{405C8CB8-61E6-4CE9-9A20-56B08461B727}" srcOrd="4" destOrd="0" parTransId="{79321847-571E-4BE5-A487-D8ECFFF837AB}" sibTransId="{0241E2E1-D3ED-4F9C-90A6-65EF6D32860B}"/>
    <dgm:cxn modelId="{4B57AE86-6D2B-4F0F-A7C4-14E41D75325F}" type="presOf" srcId="{0F1C58A1-9008-42C1-8C4D-E7DCE8878296}" destId="{E0B39A00-2AF4-44DE-994B-D55FFC7BB105}" srcOrd="0" destOrd="0" presId="urn:microsoft.com/office/officeart/2008/layout/NameandTitleOrganizationalChart"/>
    <dgm:cxn modelId="{73363591-CE30-42D7-BB97-FA852422E0DE}" type="presOf" srcId="{79321847-571E-4BE5-A487-D8ECFFF837AB}" destId="{61B927A8-43F2-4B09-8900-55DA7DFBA8CD}" srcOrd="0" destOrd="0" presId="urn:microsoft.com/office/officeart/2008/layout/NameandTitleOrganizationalChart"/>
    <dgm:cxn modelId="{A7F6564F-E1AF-435F-9535-0E8FB8667DAB}" type="presOf" srcId="{A2EF1EAC-ABBC-45AA-8551-F3EFC97C38AB}" destId="{7082751C-61E8-4A3D-AD54-47AEB6D15925}" srcOrd="0" destOrd="0" presId="urn:microsoft.com/office/officeart/2008/layout/NameandTitleOrganizationalChart"/>
    <dgm:cxn modelId="{ABBB4D27-A0DD-474D-B027-35E6BEBEA2C1}" type="presOf" srcId="{100537FD-E5A7-4CC2-926B-FB691E6E3F75}" destId="{947F81B3-FE31-4206-A080-0952D64DFAFE}" srcOrd="0" destOrd="0" presId="urn:microsoft.com/office/officeart/2008/layout/NameandTitleOrganizationalChart"/>
    <dgm:cxn modelId="{E1329171-1506-4CCC-9437-88AF5FFEFF0F}" type="presOf" srcId="{09B7609B-0985-4011-9BC0-8117714CC303}" destId="{DDE0930A-3270-4E17-A5B9-447D99231419}" srcOrd="0" destOrd="0" presId="urn:microsoft.com/office/officeart/2008/layout/NameandTitleOrganizationalChart"/>
    <dgm:cxn modelId="{31C2DC72-C25A-4FC7-AC23-36B8A0DD5242}" type="presOf" srcId="{951DEFAA-869A-4B0E-80A1-3A8B035E2865}" destId="{C5567510-E7C3-4D85-889F-F2C6D0E5C9AE}" srcOrd="0" destOrd="0" presId="urn:microsoft.com/office/officeart/2008/layout/NameandTitleOrganizationalChart"/>
    <dgm:cxn modelId="{510AD649-C454-4349-8674-4CD3675B82CE}" type="presOf" srcId="{2DB2CF25-5453-490F-B47F-D82CCCFB2F64}" destId="{2F765A53-B912-4D80-B371-B42D16416F4B}" srcOrd="0" destOrd="0" presId="urn:microsoft.com/office/officeart/2008/layout/NameandTitleOrganizationalChart"/>
    <dgm:cxn modelId="{02B027EB-E7EE-48A6-B9B3-479FC9661E0B}" type="presOf" srcId="{100537FD-E5A7-4CC2-926B-FB691E6E3F75}" destId="{1CBD1BAA-55D5-4542-9B54-6AC031837EFE}" srcOrd="1" destOrd="0" presId="urn:microsoft.com/office/officeart/2008/layout/NameandTitleOrganizationalChart"/>
    <dgm:cxn modelId="{270167D2-901F-436E-B1CF-B7B1FCCA2E81}" type="presOf" srcId="{41F4ED08-9F88-44FF-B580-111F9DF75B9A}" destId="{51172DD0-D46A-4F30-88D8-BD8E415162AC}" srcOrd="0" destOrd="0" presId="urn:microsoft.com/office/officeart/2008/layout/NameandTitleOrganizationalChart"/>
    <dgm:cxn modelId="{2965B857-8697-43E2-BE02-715D519E4454}" type="presOf" srcId="{E3FEDD7E-413B-48CE-B0C2-4D20D8B851AA}" destId="{B93E4D64-C65E-431B-8E14-15C7F96C9FAE}" srcOrd="1" destOrd="0" presId="urn:microsoft.com/office/officeart/2008/layout/NameandTitleOrganizationalChart"/>
    <dgm:cxn modelId="{96C5443D-48DF-49BB-B3B4-382028157631}" type="presParOf" srcId="{D5FCB70D-A03C-4393-9963-E29E02C33ED6}" destId="{2F404D25-4168-4D10-8CA9-8A5A512A873A}" srcOrd="0" destOrd="0" presId="urn:microsoft.com/office/officeart/2008/layout/NameandTitleOrganizationalChart"/>
    <dgm:cxn modelId="{A3C0D1D5-BBA5-4A94-91C0-BF296BB50D42}" type="presParOf" srcId="{2F404D25-4168-4D10-8CA9-8A5A512A873A}" destId="{81E285A9-519E-4A70-9B21-2D01B9EC08DB}" srcOrd="0" destOrd="0" presId="urn:microsoft.com/office/officeart/2008/layout/NameandTitleOrganizationalChart"/>
    <dgm:cxn modelId="{3D9166E5-B2A1-456F-BBC9-3B5431E2971A}" type="presParOf" srcId="{81E285A9-519E-4A70-9B21-2D01B9EC08DB}" destId="{9503F86D-7817-408C-A0EF-C9C7CB9218A8}" srcOrd="0" destOrd="0" presId="urn:microsoft.com/office/officeart/2008/layout/NameandTitleOrganizationalChart"/>
    <dgm:cxn modelId="{ADA13755-62A2-4F42-A767-7B79ECDBB1A9}" type="presParOf" srcId="{81E285A9-519E-4A70-9B21-2D01B9EC08DB}" destId="{3763F063-6013-49EF-8A41-61062F475E75}" srcOrd="1" destOrd="0" presId="urn:microsoft.com/office/officeart/2008/layout/NameandTitleOrganizationalChart"/>
    <dgm:cxn modelId="{AC1E3779-8D80-4179-81C0-C60FD2A5C22C}" type="presParOf" srcId="{81E285A9-519E-4A70-9B21-2D01B9EC08DB}" destId="{DDC0316F-C2E2-4A44-BF6E-C0D91863EF41}" srcOrd="2" destOrd="0" presId="urn:microsoft.com/office/officeart/2008/layout/NameandTitleOrganizationalChart"/>
    <dgm:cxn modelId="{8F467D59-7A4C-4B16-88A9-4A3F30C445BD}" type="presParOf" srcId="{2F404D25-4168-4D10-8CA9-8A5A512A873A}" destId="{2352CB7F-FD57-45BE-8F85-0201A9188697}" srcOrd="1" destOrd="0" presId="urn:microsoft.com/office/officeart/2008/layout/NameandTitleOrganizationalChart"/>
    <dgm:cxn modelId="{0C53A388-0F4E-44AD-BA65-D6478665978A}" type="presParOf" srcId="{2352CB7F-FD57-45BE-8F85-0201A9188697}" destId="{2BE279AA-DC31-44A7-9E95-33C64F2009E1}" srcOrd="0" destOrd="0" presId="urn:microsoft.com/office/officeart/2008/layout/NameandTitleOrganizationalChart"/>
    <dgm:cxn modelId="{331DD0A5-1D06-4A8A-83C8-CCC700F78911}" type="presParOf" srcId="{2352CB7F-FD57-45BE-8F85-0201A9188697}" destId="{0C1DFC84-1DA8-498D-9933-70485C3A6EC9}" srcOrd="1" destOrd="0" presId="urn:microsoft.com/office/officeart/2008/layout/NameandTitleOrganizationalChart"/>
    <dgm:cxn modelId="{22062A46-AF81-44DF-979A-CFA5636175E4}" type="presParOf" srcId="{0C1DFC84-1DA8-498D-9933-70485C3A6EC9}" destId="{6F97BF54-9F61-4795-9F1D-02594508342D}" srcOrd="0" destOrd="0" presId="urn:microsoft.com/office/officeart/2008/layout/NameandTitleOrganizationalChart"/>
    <dgm:cxn modelId="{29F8D10D-D87D-43AF-96FF-607F807142E7}" type="presParOf" srcId="{6F97BF54-9F61-4795-9F1D-02594508342D}" destId="{8C31F4A0-D404-4AA2-8BF9-F56A94CC01DB}" srcOrd="0" destOrd="0" presId="urn:microsoft.com/office/officeart/2008/layout/NameandTitleOrganizationalChart"/>
    <dgm:cxn modelId="{FB3BA4AB-34EC-464D-8591-F65D8D94AC32}" type="presParOf" srcId="{6F97BF54-9F61-4795-9F1D-02594508342D}" destId="{DDB0DD22-34FA-4032-A79E-33F0A04F7A88}" srcOrd="1" destOrd="0" presId="urn:microsoft.com/office/officeart/2008/layout/NameandTitleOrganizationalChart"/>
    <dgm:cxn modelId="{46B53EF5-1801-4A47-BB41-49851D1C8B32}" type="presParOf" srcId="{6F97BF54-9F61-4795-9F1D-02594508342D}" destId="{2A3952F6-4B85-4173-8B29-65B271D71D84}" srcOrd="2" destOrd="0" presId="urn:microsoft.com/office/officeart/2008/layout/NameandTitleOrganizationalChart"/>
    <dgm:cxn modelId="{0EE85AAB-DE38-42DA-B341-8C172DFC799A}" type="presParOf" srcId="{0C1DFC84-1DA8-498D-9933-70485C3A6EC9}" destId="{2CB25ADB-22C0-45C0-BD97-DD2E530C6AC4}" srcOrd="1" destOrd="0" presId="urn:microsoft.com/office/officeart/2008/layout/NameandTitleOrganizationalChart"/>
    <dgm:cxn modelId="{8890BD6B-863B-4834-A814-A1FD1BAA6947}" type="presParOf" srcId="{0C1DFC84-1DA8-498D-9933-70485C3A6EC9}" destId="{25583A0A-98D2-4E6D-B74B-3B564F2F4175}" srcOrd="2" destOrd="0" presId="urn:microsoft.com/office/officeart/2008/layout/NameandTitleOrganizationalChart"/>
    <dgm:cxn modelId="{7795F624-0568-4375-8FAC-F7984D67E75C}" type="presParOf" srcId="{2352CB7F-FD57-45BE-8F85-0201A9188697}" destId="{C5567510-E7C3-4D85-889F-F2C6D0E5C9AE}" srcOrd="2" destOrd="0" presId="urn:microsoft.com/office/officeart/2008/layout/NameandTitleOrganizationalChart"/>
    <dgm:cxn modelId="{A454D8E6-1311-430E-88C8-EF8C3AE356E6}" type="presParOf" srcId="{2352CB7F-FD57-45BE-8F85-0201A9188697}" destId="{0FB8C211-682C-4404-8700-2B12923BE0FA}" srcOrd="3" destOrd="0" presId="urn:microsoft.com/office/officeart/2008/layout/NameandTitleOrganizationalChart"/>
    <dgm:cxn modelId="{6A897AC5-285F-4C5B-A2AF-1C07D49E6713}" type="presParOf" srcId="{0FB8C211-682C-4404-8700-2B12923BE0FA}" destId="{D48070C1-8776-41CF-BE7F-315D8536151E}" srcOrd="0" destOrd="0" presId="urn:microsoft.com/office/officeart/2008/layout/NameandTitleOrganizationalChart"/>
    <dgm:cxn modelId="{56F97A3C-D4F6-4292-BD8B-C1B6D539D946}" type="presParOf" srcId="{D48070C1-8776-41CF-BE7F-315D8536151E}" destId="{E0B39A00-2AF4-44DE-994B-D55FFC7BB105}" srcOrd="0" destOrd="0" presId="urn:microsoft.com/office/officeart/2008/layout/NameandTitleOrganizationalChart"/>
    <dgm:cxn modelId="{F943E2F8-6EFD-4F6F-BBAA-19873F325B14}" type="presParOf" srcId="{D48070C1-8776-41CF-BE7F-315D8536151E}" destId="{DDE0930A-3270-4E17-A5B9-447D99231419}" srcOrd="1" destOrd="0" presId="urn:microsoft.com/office/officeart/2008/layout/NameandTitleOrganizationalChart"/>
    <dgm:cxn modelId="{27D20EED-BA4C-4E83-B695-F53E9BBFE4BC}" type="presParOf" srcId="{D48070C1-8776-41CF-BE7F-315D8536151E}" destId="{BD18F2EE-4861-41A8-B4FF-C02F6D99D3B8}" srcOrd="2" destOrd="0" presId="urn:microsoft.com/office/officeart/2008/layout/NameandTitleOrganizationalChart"/>
    <dgm:cxn modelId="{AFA064BF-E3BB-4546-8DB9-4C51AF641102}" type="presParOf" srcId="{0FB8C211-682C-4404-8700-2B12923BE0FA}" destId="{C3E1F021-2938-492A-8108-838CE2DE3CA9}" srcOrd="1" destOrd="0" presId="urn:microsoft.com/office/officeart/2008/layout/NameandTitleOrganizationalChart"/>
    <dgm:cxn modelId="{B4059F9B-2079-42BB-BD75-630FE0B0D373}" type="presParOf" srcId="{0FB8C211-682C-4404-8700-2B12923BE0FA}" destId="{4FFFD19B-E3AC-4359-A4B7-A77101C15C3E}" srcOrd="2" destOrd="0" presId="urn:microsoft.com/office/officeart/2008/layout/NameandTitleOrganizationalChart"/>
    <dgm:cxn modelId="{A0FBD62C-CC50-4F34-86DB-B0066B84D451}" type="presParOf" srcId="{2352CB7F-FD57-45BE-8F85-0201A9188697}" destId="{98B86FC1-985E-4560-B015-44302787AD1A}" srcOrd="4" destOrd="0" presId="urn:microsoft.com/office/officeart/2008/layout/NameandTitleOrganizationalChart"/>
    <dgm:cxn modelId="{4016E601-3192-4C7D-B39D-B7B67144382C}" type="presParOf" srcId="{2352CB7F-FD57-45BE-8F85-0201A9188697}" destId="{4D5FD5CD-B4DE-4E8E-A53B-84CA7B5C774A}" srcOrd="5" destOrd="0" presId="urn:microsoft.com/office/officeart/2008/layout/NameandTitleOrganizationalChart"/>
    <dgm:cxn modelId="{7E0D4114-DC26-4397-808D-DC27D7A325ED}" type="presParOf" srcId="{4D5FD5CD-B4DE-4E8E-A53B-84CA7B5C774A}" destId="{74F09FE8-C6BB-48CB-9BE9-6D91F373C8CD}" srcOrd="0" destOrd="0" presId="urn:microsoft.com/office/officeart/2008/layout/NameandTitleOrganizationalChart"/>
    <dgm:cxn modelId="{D2004A6C-9141-4B51-87E4-51255360447B}" type="presParOf" srcId="{74F09FE8-C6BB-48CB-9BE9-6D91F373C8CD}" destId="{C8CC63C7-6DC8-4915-99F6-40751657C0BA}" srcOrd="0" destOrd="0" presId="urn:microsoft.com/office/officeart/2008/layout/NameandTitleOrganizationalChart"/>
    <dgm:cxn modelId="{32546962-B3F6-480F-B36F-BE0AF0B9E8E8}" type="presParOf" srcId="{74F09FE8-C6BB-48CB-9BE9-6D91F373C8CD}" destId="{7082751C-61E8-4A3D-AD54-47AEB6D15925}" srcOrd="1" destOrd="0" presId="urn:microsoft.com/office/officeart/2008/layout/NameandTitleOrganizationalChart"/>
    <dgm:cxn modelId="{D05D0724-6BC5-49E2-B928-A203DADD5332}" type="presParOf" srcId="{74F09FE8-C6BB-48CB-9BE9-6D91F373C8CD}" destId="{B93E4D64-C65E-431B-8E14-15C7F96C9FAE}" srcOrd="2" destOrd="0" presId="urn:microsoft.com/office/officeart/2008/layout/NameandTitleOrganizationalChart"/>
    <dgm:cxn modelId="{FBE3038C-D0AD-4347-AE19-52A71FE06DD3}" type="presParOf" srcId="{4D5FD5CD-B4DE-4E8E-A53B-84CA7B5C774A}" destId="{31A78568-0442-44E6-9C6B-73BEDDF32E63}" srcOrd="1" destOrd="0" presId="urn:microsoft.com/office/officeart/2008/layout/NameandTitleOrganizationalChart"/>
    <dgm:cxn modelId="{2A6C1DDB-94B4-4F72-8BB7-D5A6B74D207C}" type="presParOf" srcId="{4D5FD5CD-B4DE-4E8E-A53B-84CA7B5C774A}" destId="{1AFAD129-C39C-4CAD-8C18-6AA668EF43B9}" srcOrd="2" destOrd="0" presId="urn:microsoft.com/office/officeart/2008/layout/NameandTitleOrganizationalChart"/>
    <dgm:cxn modelId="{0F0671FD-72A3-4C81-9591-436E71721CC0}" type="presParOf" srcId="{2352CB7F-FD57-45BE-8F85-0201A9188697}" destId="{61B927A8-43F2-4B09-8900-55DA7DFBA8CD}" srcOrd="6" destOrd="0" presId="urn:microsoft.com/office/officeart/2008/layout/NameandTitleOrganizationalChart"/>
    <dgm:cxn modelId="{E1B56D8C-EC71-4561-9A57-A614D5C84722}" type="presParOf" srcId="{2352CB7F-FD57-45BE-8F85-0201A9188697}" destId="{28DCCBB5-04C3-4587-87F2-E02F0FAD108D}" srcOrd="7" destOrd="0" presId="urn:microsoft.com/office/officeart/2008/layout/NameandTitleOrganizationalChart"/>
    <dgm:cxn modelId="{80B9EA7B-5FBB-4B61-A6FC-089E9591F89E}" type="presParOf" srcId="{28DCCBB5-04C3-4587-87F2-E02F0FAD108D}" destId="{BB7265C5-E0F6-4FDB-B310-4C90E49578ED}" srcOrd="0" destOrd="0" presId="urn:microsoft.com/office/officeart/2008/layout/NameandTitleOrganizationalChart"/>
    <dgm:cxn modelId="{FE7574A2-DC3E-4477-B1C2-BCFA86466610}" type="presParOf" srcId="{BB7265C5-E0F6-4FDB-B310-4C90E49578ED}" destId="{7AA1E268-5688-422F-82F2-EE9733F8829C}" srcOrd="0" destOrd="0" presId="urn:microsoft.com/office/officeart/2008/layout/NameandTitleOrganizationalChart"/>
    <dgm:cxn modelId="{BA810228-74DF-4F65-BE7E-91332DDBD1E1}" type="presParOf" srcId="{BB7265C5-E0F6-4FDB-B310-4C90E49578ED}" destId="{CC764413-10EC-4DE8-B720-1408052F48C5}" srcOrd="1" destOrd="0" presId="urn:microsoft.com/office/officeart/2008/layout/NameandTitleOrganizationalChart"/>
    <dgm:cxn modelId="{46CC58A4-0328-41DF-A512-ABBE53A76BDB}" type="presParOf" srcId="{BB7265C5-E0F6-4FDB-B310-4C90E49578ED}" destId="{DA5EE105-A073-4E34-9C19-4F591F0772A8}" srcOrd="2" destOrd="0" presId="urn:microsoft.com/office/officeart/2008/layout/NameandTitleOrganizationalChart"/>
    <dgm:cxn modelId="{FDFC8B60-2E0A-4046-9AAB-AE85172DF80E}" type="presParOf" srcId="{28DCCBB5-04C3-4587-87F2-E02F0FAD108D}" destId="{D7CEB760-2B0A-46E1-9CB2-0602FE8A4178}" srcOrd="1" destOrd="0" presId="urn:microsoft.com/office/officeart/2008/layout/NameandTitleOrganizationalChart"/>
    <dgm:cxn modelId="{29E99B35-209F-4197-A348-574417A3F727}" type="presParOf" srcId="{28DCCBB5-04C3-4587-87F2-E02F0FAD108D}" destId="{9260CEBB-3D22-4213-87E4-AD924A1B58C7}" srcOrd="2" destOrd="0" presId="urn:microsoft.com/office/officeart/2008/layout/NameandTitleOrganizationalChart"/>
    <dgm:cxn modelId="{C9AE83EE-D6E9-4DF2-A62B-E6F06FC013C8}" type="presParOf" srcId="{2F404D25-4168-4D10-8CA9-8A5A512A873A}" destId="{6EB89094-4DC1-4BEB-8448-7F814ADACC6F}" srcOrd="2" destOrd="0" presId="urn:microsoft.com/office/officeart/2008/layout/NameandTitleOrganizationalChart"/>
    <dgm:cxn modelId="{AC88BF4B-9B82-49B2-AD21-B98C29557030}" type="presParOf" srcId="{6EB89094-4DC1-4BEB-8448-7F814ADACC6F}" destId="{2F765A53-B912-4D80-B371-B42D16416F4B}" srcOrd="0" destOrd="0" presId="urn:microsoft.com/office/officeart/2008/layout/NameandTitleOrganizationalChart"/>
    <dgm:cxn modelId="{9A316176-1E79-47B9-8794-C4ADBB8A1FD3}" type="presParOf" srcId="{6EB89094-4DC1-4BEB-8448-7F814ADACC6F}" destId="{1C27B767-398F-4D18-B21B-703BB033B309}" srcOrd="1" destOrd="0" presId="urn:microsoft.com/office/officeart/2008/layout/NameandTitleOrganizationalChart"/>
    <dgm:cxn modelId="{C2F6A2E6-C9EC-4612-9E4A-3F8501675EB3}" type="presParOf" srcId="{1C27B767-398F-4D18-B21B-703BB033B309}" destId="{948E62C8-79CB-4967-92D4-4061B9F064B0}" srcOrd="0" destOrd="0" presId="urn:microsoft.com/office/officeart/2008/layout/NameandTitleOrganizationalChart"/>
    <dgm:cxn modelId="{649C1D27-2DAE-479D-96B6-D097461B3E1E}" type="presParOf" srcId="{948E62C8-79CB-4967-92D4-4061B9F064B0}" destId="{BCF12C3F-4EF2-4A5C-9883-6FFB325D3EB0}" srcOrd="0" destOrd="0" presId="urn:microsoft.com/office/officeart/2008/layout/NameandTitleOrganizationalChart"/>
    <dgm:cxn modelId="{CE8665A9-38B6-4D28-BE02-7ED9AE42C282}" type="presParOf" srcId="{948E62C8-79CB-4967-92D4-4061B9F064B0}" destId="{52C30222-B7C5-490D-BBCD-7D4069B9E920}" srcOrd="1" destOrd="0" presId="urn:microsoft.com/office/officeart/2008/layout/NameandTitleOrganizationalChart"/>
    <dgm:cxn modelId="{42BC7CCC-11E4-4CE9-9E27-83E324DABC8C}" type="presParOf" srcId="{948E62C8-79CB-4967-92D4-4061B9F064B0}" destId="{77E18005-894E-44B3-B47D-137144F7F079}" srcOrd="2" destOrd="0" presId="urn:microsoft.com/office/officeart/2008/layout/NameandTitleOrganizationalChart"/>
    <dgm:cxn modelId="{918B97BC-A702-4082-AAB4-A7588CE8C93A}" type="presParOf" srcId="{1C27B767-398F-4D18-B21B-703BB033B309}" destId="{3BAF8E90-6535-4ED1-87B7-34B002DFB914}" srcOrd="1" destOrd="0" presId="urn:microsoft.com/office/officeart/2008/layout/NameandTitleOrganizationalChart"/>
    <dgm:cxn modelId="{C5CD51EE-0586-4B6F-B954-75279F40F67A}" type="presParOf" srcId="{1C27B767-398F-4D18-B21B-703BB033B309}" destId="{D8C4834E-A837-4468-8547-549D66C2D0E7}" srcOrd="2" destOrd="0" presId="urn:microsoft.com/office/officeart/2008/layout/NameandTitleOrganizationalChart"/>
    <dgm:cxn modelId="{243F045D-3EF4-4EFD-9639-AF3DD73B1F8D}" type="presParOf" srcId="{D5FCB70D-A03C-4393-9963-E29E02C33ED6}" destId="{D1BDE946-0981-445C-98D6-82B54BA431CF}" srcOrd="1" destOrd="0" presId="urn:microsoft.com/office/officeart/2008/layout/NameandTitleOrganizationalChart"/>
    <dgm:cxn modelId="{C870BE07-3D40-4763-A3E6-B571473E655E}" type="presParOf" srcId="{D1BDE946-0981-445C-98D6-82B54BA431CF}" destId="{9F63E523-33B2-4CCB-81CE-3D5CCD070659}" srcOrd="0" destOrd="0" presId="urn:microsoft.com/office/officeart/2008/layout/NameandTitleOrganizationalChart"/>
    <dgm:cxn modelId="{B425DBCF-D3AB-4207-AEE2-2153F1D0C973}" type="presParOf" srcId="{9F63E523-33B2-4CCB-81CE-3D5CCD070659}" destId="{947F81B3-FE31-4206-A080-0952D64DFAFE}" srcOrd="0" destOrd="0" presId="urn:microsoft.com/office/officeart/2008/layout/NameandTitleOrganizationalChart"/>
    <dgm:cxn modelId="{19EB89F6-0EC8-406D-BA04-B19A2F90EA65}" type="presParOf" srcId="{9F63E523-33B2-4CCB-81CE-3D5CCD070659}" destId="{51172DD0-D46A-4F30-88D8-BD8E415162AC}" srcOrd="1" destOrd="0" presId="urn:microsoft.com/office/officeart/2008/layout/NameandTitleOrganizationalChart"/>
    <dgm:cxn modelId="{B21DF0D5-F5CC-48E1-86CF-62193B4946FB}" type="presParOf" srcId="{9F63E523-33B2-4CCB-81CE-3D5CCD070659}" destId="{1CBD1BAA-55D5-4542-9B54-6AC031837EFE}" srcOrd="2" destOrd="0" presId="urn:microsoft.com/office/officeart/2008/layout/NameandTitleOrganizationalChart"/>
    <dgm:cxn modelId="{96FB02D1-61ED-47FE-B446-7CE5B2AFB1E3}" type="presParOf" srcId="{D1BDE946-0981-445C-98D6-82B54BA431CF}" destId="{E4B50B84-5911-4374-8E38-8F9F1C577F55}" srcOrd="1" destOrd="0" presId="urn:microsoft.com/office/officeart/2008/layout/NameandTitleOrganizationalChart"/>
    <dgm:cxn modelId="{829A090E-DB63-4872-B658-46D570022451}" type="presParOf" srcId="{D1BDE946-0981-445C-98D6-82B54BA431CF}" destId="{9D911016-2307-40E1-A41E-5BFB381A066A}"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35277-95B0-40A0-8993-6EECE1EDFCFD}">
      <dsp:nvSpPr>
        <dsp:cNvPr id="0" name=""/>
        <dsp:cNvSpPr/>
      </dsp:nvSpPr>
      <dsp:spPr>
        <a:xfrm>
          <a:off x="4331975" y="1304675"/>
          <a:ext cx="3085154" cy="505069"/>
        </a:xfrm>
        <a:custGeom>
          <a:avLst/>
          <a:gdLst/>
          <a:ahLst/>
          <a:cxnLst/>
          <a:rect l="0" t="0" r="0" b="0"/>
          <a:pathLst>
            <a:path>
              <a:moveTo>
                <a:pt x="0" y="0"/>
              </a:moveTo>
              <a:lnTo>
                <a:pt x="0" y="306100"/>
              </a:lnTo>
              <a:lnTo>
                <a:pt x="3085154" y="306100"/>
              </a:lnTo>
              <a:lnTo>
                <a:pt x="3085154" y="5050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2E2EE-9940-4028-B177-F2BC36F78148}">
      <dsp:nvSpPr>
        <dsp:cNvPr id="0" name=""/>
        <dsp:cNvSpPr/>
      </dsp:nvSpPr>
      <dsp:spPr>
        <a:xfrm>
          <a:off x="4286255" y="1304675"/>
          <a:ext cx="91440" cy="505069"/>
        </a:xfrm>
        <a:custGeom>
          <a:avLst/>
          <a:gdLst/>
          <a:ahLst/>
          <a:cxnLst/>
          <a:rect l="0" t="0" r="0" b="0"/>
          <a:pathLst>
            <a:path>
              <a:moveTo>
                <a:pt x="45720" y="0"/>
              </a:moveTo>
              <a:lnTo>
                <a:pt x="45720" y="306100"/>
              </a:lnTo>
              <a:lnTo>
                <a:pt x="129211" y="306100"/>
              </a:lnTo>
              <a:lnTo>
                <a:pt x="129211" y="5050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6F225-5B71-449B-95C7-EDC8DA8EB47F}">
      <dsp:nvSpPr>
        <dsp:cNvPr id="0" name=""/>
        <dsp:cNvSpPr/>
      </dsp:nvSpPr>
      <dsp:spPr>
        <a:xfrm>
          <a:off x="1327183" y="1304675"/>
          <a:ext cx="3004792" cy="447927"/>
        </a:xfrm>
        <a:custGeom>
          <a:avLst/>
          <a:gdLst/>
          <a:ahLst/>
          <a:cxnLst/>
          <a:rect l="0" t="0" r="0" b="0"/>
          <a:pathLst>
            <a:path>
              <a:moveTo>
                <a:pt x="3004792" y="0"/>
              </a:moveTo>
              <a:lnTo>
                <a:pt x="3004792" y="248958"/>
              </a:lnTo>
              <a:lnTo>
                <a:pt x="0" y="248958"/>
              </a:lnTo>
              <a:lnTo>
                <a:pt x="0" y="447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E72AAC-CE35-4EB6-B3B4-0B45C255CC29}">
      <dsp:nvSpPr>
        <dsp:cNvPr id="0" name=""/>
        <dsp:cNvSpPr/>
      </dsp:nvSpPr>
      <dsp:spPr>
        <a:xfrm>
          <a:off x="1724822" y="381002"/>
          <a:ext cx="5214307" cy="923673"/>
        </a:xfrm>
        <a:prstGeom prst="rect">
          <a:avLst/>
        </a:prstGeom>
        <a:solidFill>
          <a:srgbClr val="FFFF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Zambia U-Report Outcome</a:t>
          </a:r>
          <a:r>
            <a:rPr lang="en-US" sz="1400" kern="1200" dirty="0" smtClean="0">
              <a:latin typeface="Arial" pitchFamily="34" charset="0"/>
              <a:cs typeface="Arial" pitchFamily="34" charset="0"/>
            </a:rPr>
            <a:t>: </a:t>
          </a:r>
        </a:p>
        <a:p>
          <a:pPr lvl="0" algn="ctr" defTabSz="622300">
            <a:lnSpc>
              <a:spcPct val="90000"/>
            </a:lnSpc>
            <a:spcBef>
              <a:spcPct val="0"/>
            </a:spcBef>
            <a:spcAft>
              <a:spcPct val="35000"/>
            </a:spcAft>
          </a:pPr>
          <a:r>
            <a:rPr lang="en-US" sz="1400" kern="1200" dirty="0" smtClean="0">
              <a:latin typeface="Arial" pitchFamily="34" charset="0"/>
              <a:cs typeface="Arial" pitchFamily="34" charset="0"/>
            </a:rPr>
            <a:t>Adolescents and Youths (girls and boys) adopt HIV preventive behaviors and double uptake of high impact HIV prevention services.</a:t>
          </a:r>
        </a:p>
      </dsp:txBody>
      <dsp:txXfrm>
        <a:off x="1724822" y="381002"/>
        <a:ext cx="5214307" cy="923673"/>
      </dsp:txXfrm>
    </dsp:sp>
    <dsp:sp modelId="{C8448AFC-0185-444F-93DE-DC5DE4A1396D}">
      <dsp:nvSpPr>
        <dsp:cNvPr id="0" name=""/>
        <dsp:cNvSpPr/>
      </dsp:nvSpPr>
      <dsp:spPr>
        <a:xfrm>
          <a:off x="0" y="1752603"/>
          <a:ext cx="2654366" cy="163128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Output 1: </a:t>
          </a:r>
        </a:p>
        <a:p>
          <a:pPr lvl="0" algn="ctr" defTabSz="711200">
            <a:lnSpc>
              <a:spcPct val="90000"/>
            </a:lnSpc>
            <a:spcBef>
              <a:spcPct val="0"/>
            </a:spcBef>
            <a:spcAft>
              <a:spcPct val="35000"/>
            </a:spcAft>
          </a:pPr>
          <a:r>
            <a:rPr lang="en-US" sz="1600" kern="1200" dirty="0" smtClean="0">
              <a:latin typeface="Arial" pitchFamily="34" charset="0"/>
              <a:cs typeface="Arial" pitchFamily="34" charset="0"/>
            </a:rPr>
            <a:t>An </a:t>
          </a:r>
          <a:r>
            <a:rPr lang="en-US" sz="1600" u="sng" kern="1200" dirty="0" smtClean="0">
              <a:latin typeface="Arial" pitchFamily="34" charset="0"/>
              <a:cs typeface="Arial" pitchFamily="34" charset="0"/>
            </a:rPr>
            <a:t>effective sms-based mechanism</a:t>
          </a:r>
          <a:r>
            <a:rPr lang="en-US" sz="1600" kern="1200" dirty="0" smtClean="0">
              <a:latin typeface="Arial" pitchFamily="34" charset="0"/>
              <a:cs typeface="Arial" pitchFamily="34" charset="0"/>
            </a:rPr>
            <a:t> to increase A&amp;Y participation in National HIV prevention response is available.</a:t>
          </a:r>
          <a:endParaRPr lang="fr-FR" sz="1600" kern="1200" dirty="0"/>
        </a:p>
      </dsp:txBody>
      <dsp:txXfrm>
        <a:off x="0" y="1752603"/>
        <a:ext cx="2654366" cy="1631284"/>
      </dsp:txXfrm>
    </dsp:sp>
    <dsp:sp modelId="{A928D97F-2E85-4FCE-9E6F-A64B7B13F70C}">
      <dsp:nvSpPr>
        <dsp:cNvPr id="0" name=""/>
        <dsp:cNvSpPr/>
      </dsp:nvSpPr>
      <dsp:spPr>
        <a:xfrm>
          <a:off x="3053559" y="1809745"/>
          <a:ext cx="2723816" cy="16645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533400">
            <a:lnSpc>
              <a:spcPct val="90000"/>
            </a:lnSpc>
            <a:spcBef>
              <a:spcPct val="0"/>
            </a:spcBef>
            <a:spcAft>
              <a:spcPct val="35000"/>
            </a:spcAft>
          </a:pPr>
          <a:r>
            <a:rPr lang="en-US" sz="1600" b="1" kern="1200" dirty="0" smtClean="0">
              <a:latin typeface="Arial" pitchFamily="34" charset="0"/>
              <a:cs typeface="Arial" pitchFamily="34" charset="0"/>
            </a:rPr>
            <a:t>Output 2:</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latin typeface="Arial" pitchFamily="34" charset="0"/>
              <a:cs typeface="Arial" pitchFamily="34" charset="0"/>
            </a:rPr>
            <a:t>Adolescents and Youths </a:t>
          </a:r>
          <a:r>
            <a:rPr lang="en-US" sz="1600" u="sng" kern="1200" dirty="0" smtClean="0">
              <a:latin typeface="Arial" pitchFamily="34" charset="0"/>
              <a:cs typeface="Arial" pitchFamily="34" charset="0"/>
            </a:rPr>
            <a:t>have increased comprehensive</a:t>
          </a:r>
          <a:endParaRPr lang="fr-FR" sz="1600" u="sng"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1600" u="sng" kern="1200" dirty="0" smtClean="0">
              <a:latin typeface="Arial" pitchFamily="34" charset="0"/>
              <a:cs typeface="Arial" pitchFamily="34" charset="0"/>
            </a:rPr>
            <a:t>knowledge </a:t>
          </a:r>
          <a:r>
            <a:rPr lang="en-US" sz="1600" u="none" kern="1200" dirty="0" smtClean="0">
              <a:latin typeface="Arial" pitchFamily="34" charset="0"/>
              <a:cs typeface="Arial" pitchFamily="34" charset="0"/>
            </a:rPr>
            <a:t>of high impact HIV prevention measures and services</a:t>
          </a:r>
        </a:p>
      </dsp:txBody>
      <dsp:txXfrm>
        <a:off x="3053559" y="1809745"/>
        <a:ext cx="2723816" cy="1664521"/>
      </dsp:txXfrm>
    </dsp:sp>
    <dsp:sp modelId="{98C699CA-56CC-4771-8B66-7A5BA9E23F5A}">
      <dsp:nvSpPr>
        <dsp:cNvPr id="0" name=""/>
        <dsp:cNvSpPr/>
      </dsp:nvSpPr>
      <dsp:spPr>
        <a:xfrm>
          <a:off x="6175314" y="1809745"/>
          <a:ext cx="2483631" cy="16410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Output 3:</a:t>
          </a:r>
        </a:p>
        <a:p>
          <a:pPr lvl="0" algn="ctr" defTabSz="711200">
            <a:lnSpc>
              <a:spcPct val="90000"/>
            </a:lnSpc>
            <a:spcBef>
              <a:spcPct val="0"/>
            </a:spcBef>
            <a:spcAft>
              <a:spcPct val="35000"/>
            </a:spcAft>
          </a:pPr>
          <a:r>
            <a:rPr lang="en-US" sz="1600" kern="1200" dirty="0" smtClean="0">
              <a:latin typeface="Arial" pitchFamily="34" charset="0"/>
              <a:cs typeface="Arial" pitchFamily="34" charset="0"/>
            </a:rPr>
            <a:t>Adolescents and Youths </a:t>
          </a:r>
          <a:r>
            <a:rPr lang="en-US" sz="1600" u="sng" kern="1200" dirty="0" smtClean="0">
              <a:latin typeface="Arial" pitchFamily="34" charset="0"/>
              <a:cs typeface="Arial" pitchFamily="34" charset="0"/>
            </a:rPr>
            <a:t>demand for and are referred to HIV high impact prevention services</a:t>
          </a:r>
          <a:endParaRPr lang="fr-FR" sz="1600" kern="1200" dirty="0"/>
        </a:p>
      </dsp:txBody>
      <dsp:txXfrm>
        <a:off x="6175314" y="1809745"/>
        <a:ext cx="2483631" cy="1641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F6355-9AEA-4ABE-8ACE-271954E6452A}">
      <dsp:nvSpPr>
        <dsp:cNvPr id="0" name=""/>
        <dsp:cNvSpPr/>
      </dsp:nvSpPr>
      <dsp:spPr>
        <a:xfrm>
          <a:off x="0" y="86053"/>
          <a:ext cx="9112469" cy="5695293"/>
        </a:xfrm>
        <a:prstGeom prst="swooshArrow">
          <a:avLst>
            <a:gd name="adj1" fmla="val 25000"/>
            <a:gd name="adj2" fmla="val 25000"/>
          </a:avLst>
        </a:prstGeom>
        <a:solidFill>
          <a:schemeClr val="accent5">
            <a:lumMod val="60000"/>
            <a:lumOff val="4000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BACF4BC-90AA-4C16-84D3-2E9C3A958269}">
      <dsp:nvSpPr>
        <dsp:cNvPr id="0" name=""/>
        <dsp:cNvSpPr/>
      </dsp:nvSpPr>
      <dsp:spPr>
        <a:xfrm>
          <a:off x="1157283" y="4016944"/>
          <a:ext cx="236924" cy="23692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0E4A44A-5643-4171-8DCE-F7E5DE3CB9A8}">
      <dsp:nvSpPr>
        <dsp:cNvPr id="0" name=""/>
        <dsp:cNvSpPr/>
      </dsp:nvSpPr>
      <dsp:spPr>
        <a:xfrm>
          <a:off x="0" y="4221456"/>
          <a:ext cx="4369917" cy="164593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5541" tIns="0" rIns="0" bIns="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400" b="1" kern="1200" dirty="0" smtClean="0"/>
            <a:t>Phase 0: </a:t>
          </a:r>
          <a:r>
            <a:rPr lang="en-GB" sz="2000" b="1" kern="1200" dirty="0" smtClean="0"/>
            <a:t>Planning</a:t>
          </a:r>
        </a:p>
        <a:p>
          <a:pPr marL="0" marR="0" lvl="0" indent="0" algn="l" defTabSz="914400" eaLnBrk="1" fontAlgn="auto" latinLnBrk="0" hangingPunct="1">
            <a:lnSpc>
              <a:spcPct val="100000"/>
            </a:lnSpc>
            <a:spcBef>
              <a:spcPct val="0"/>
            </a:spcBef>
            <a:spcAft>
              <a:spcPts val="0"/>
            </a:spcAft>
            <a:buClrTx/>
            <a:buSzTx/>
            <a:buFontTx/>
            <a:buNone/>
            <a:tabLst/>
            <a:defRPr/>
          </a:pPr>
          <a:r>
            <a:rPr lang="en-GB" sz="2000" b="1" kern="1200" dirty="0" smtClean="0"/>
            <a:t>(May-November 2012)</a:t>
          </a:r>
        </a:p>
        <a:p>
          <a:pPr marL="0" marR="0" lvl="0" indent="0" algn="l" defTabSz="914400" eaLnBrk="1" fontAlgn="auto" latinLnBrk="0" hangingPunct="1">
            <a:lnSpc>
              <a:spcPct val="100000"/>
            </a:lnSpc>
            <a:spcBef>
              <a:spcPct val="0"/>
            </a:spcBef>
            <a:spcAft>
              <a:spcPts val="0"/>
            </a:spcAft>
            <a:buClrTx/>
            <a:buSzTx/>
            <a:buFontTx/>
            <a:buNone/>
            <a:tabLst/>
            <a:defRPr/>
          </a:pPr>
          <a:r>
            <a:rPr lang="en-GB" sz="1800" b="1" kern="1200" dirty="0" smtClean="0"/>
            <a:t>- Design Workshop/IT platform/HR </a:t>
          </a:r>
        </a:p>
        <a:p>
          <a:pPr marL="0" marR="0" lvl="0" indent="0" algn="l" defTabSz="914400" eaLnBrk="1" fontAlgn="auto" latinLnBrk="0" hangingPunct="1">
            <a:lnSpc>
              <a:spcPct val="100000"/>
            </a:lnSpc>
            <a:spcBef>
              <a:spcPct val="0"/>
            </a:spcBef>
            <a:spcAft>
              <a:spcPts val="0"/>
            </a:spcAft>
            <a:buClrTx/>
            <a:buSzTx/>
            <a:buFontTx/>
            <a:buNone/>
            <a:tabLst/>
            <a:defRPr/>
          </a:pPr>
          <a:r>
            <a:rPr lang="en-GB" sz="1800" b="1" kern="1200" dirty="0" smtClean="0"/>
            <a:t>- Partnership framework (NGO/CHAMP, 3 Mobiles Providers, SMS Cost negotiation)</a:t>
          </a:r>
          <a:endParaRPr lang="en-GB" sz="2000" b="1" kern="1200" dirty="0" smtClean="0"/>
        </a:p>
      </dsp:txBody>
      <dsp:txXfrm>
        <a:off x="0" y="4221456"/>
        <a:ext cx="4369917" cy="1645939"/>
      </dsp:txXfrm>
    </dsp:sp>
    <dsp:sp modelId="{2AC7B6D3-40D1-4FF5-AE87-E63DEF722784}">
      <dsp:nvSpPr>
        <dsp:cNvPr id="0" name=""/>
        <dsp:cNvSpPr/>
      </dsp:nvSpPr>
      <dsp:spPr>
        <a:xfrm>
          <a:off x="3248595" y="2468964"/>
          <a:ext cx="428286" cy="42828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8B74CE3-3FCE-40F5-B940-E0CD83DCDF46}">
      <dsp:nvSpPr>
        <dsp:cNvPr id="0" name=""/>
        <dsp:cNvSpPr/>
      </dsp:nvSpPr>
      <dsp:spPr>
        <a:xfrm>
          <a:off x="3473662" y="2667011"/>
          <a:ext cx="4298730" cy="22035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6940" tIns="0" rIns="0" bIns="0" numCol="1" spcCol="1270" anchor="t" anchorCtr="0">
          <a:noAutofit/>
        </a:bodyPr>
        <a:lstStyle/>
        <a:p>
          <a:pPr lvl="0" algn="l" defTabSz="1022350">
            <a:lnSpc>
              <a:spcPct val="90000"/>
            </a:lnSpc>
            <a:spcBef>
              <a:spcPct val="0"/>
            </a:spcBef>
            <a:spcAft>
              <a:spcPct val="35000"/>
            </a:spcAft>
          </a:pPr>
          <a:r>
            <a:rPr lang="en-GB" sz="2300" b="1" kern="1200" dirty="0" smtClean="0"/>
            <a:t>Phase 1: </a:t>
          </a:r>
          <a:r>
            <a:rPr lang="en-GB" sz="2000" b="1" kern="1200" dirty="0" smtClean="0"/>
            <a:t>Pilot and Evaluation</a:t>
          </a:r>
          <a:endParaRPr lang="en-GB" sz="2000" kern="1200" dirty="0"/>
        </a:p>
        <a:p>
          <a:pPr marL="228600" lvl="1" indent="-228600" algn="l" defTabSz="889000">
            <a:lnSpc>
              <a:spcPct val="90000"/>
            </a:lnSpc>
            <a:spcBef>
              <a:spcPct val="0"/>
            </a:spcBef>
            <a:spcAft>
              <a:spcPct val="15000"/>
            </a:spcAft>
            <a:buChar char="••"/>
          </a:pPr>
          <a:r>
            <a:rPr lang="en-GB" sz="2000" b="1" kern="1200" dirty="0" smtClean="0"/>
            <a:t>Piloting in 2 provinces Copperbelt and Lusaka (Dec 2012-Dec 2013)</a:t>
          </a:r>
        </a:p>
        <a:p>
          <a:pPr marL="228600" lvl="1" indent="-228600" algn="l" defTabSz="889000">
            <a:lnSpc>
              <a:spcPct val="90000"/>
            </a:lnSpc>
            <a:spcBef>
              <a:spcPct val="0"/>
            </a:spcBef>
            <a:spcAft>
              <a:spcPct val="15000"/>
            </a:spcAft>
            <a:buChar char="••"/>
          </a:pPr>
          <a:r>
            <a:rPr lang="en-GB" sz="2000" b="1" kern="1200" dirty="0" smtClean="0"/>
            <a:t>Evaluation (Dec 2013-June 2014)</a:t>
          </a:r>
        </a:p>
      </dsp:txBody>
      <dsp:txXfrm>
        <a:off x="3473662" y="2667011"/>
        <a:ext cx="4298730" cy="2203560"/>
      </dsp:txXfrm>
    </dsp:sp>
    <dsp:sp modelId="{DC508746-5135-411C-BEE4-ED43C9543680}">
      <dsp:nvSpPr>
        <dsp:cNvPr id="0" name=""/>
        <dsp:cNvSpPr/>
      </dsp:nvSpPr>
      <dsp:spPr>
        <a:xfrm>
          <a:off x="5763636" y="1526962"/>
          <a:ext cx="592310" cy="59231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FE1885-F434-4C78-809C-A2D07CFF3AC9}">
      <dsp:nvSpPr>
        <dsp:cNvPr id="0" name=""/>
        <dsp:cNvSpPr/>
      </dsp:nvSpPr>
      <dsp:spPr>
        <a:xfrm>
          <a:off x="6117841" y="1219191"/>
          <a:ext cx="2994627" cy="21377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3853" tIns="0" rIns="0" bIns="0" numCol="1" spcCol="1270" anchor="t" anchorCtr="0">
          <a:noAutofit/>
        </a:bodyPr>
        <a:lstStyle/>
        <a:p>
          <a:pPr lvl="0" algn="l" defTabSz="1066800">
            <a:lnSpc>
              <a:spcPct val="90000"/>
            </a:lnSpc>
            <a:spcBef>
              <a:spcPct val="0"/>
            </a:spcBef>
            <a:spcAft>
              <a:spcPct val="35000"/>
            </a:spcAft>
          </a:pPr>
          <a:r>
            <a:rPr lang="en-GB" sz="2400" b="1" kern="1200" dirty="0" smtClean="0"/>
            <a:t>Phase 2: Scale-up</a:t>
          </a:r>
        </a:p>
        <a:p>
          <a:pPr lvl="0" algn="l" defTabSz="1066800">
            <a:lnSpc>
              <a:spcPct val="90000"/>
            </a:lnSpc>
            <a:spcBef>
              <a:spcPct val="0"/>
            </a:spcBef>
            <a:spcAft>
              <a:spcPct val="35000"/>
            </a:spcAft>
          </a:pPr>
          <a:r>
            <a:rPr lang="en-GB" sz="2000" kern="1200" dirty="0" smtClean="0"/>
            <a:t>- </a:t>
          </a:r>
          <a:r>
            <a:rPr lang="en-GB" sz="2000" b="1" kern="1200" dirty="0" smtClean="0"/>
            <a:t>Scale-up (2014-2016).</a:t>
          </a:r>
        </a:p>
        <a:p>
          <a:pPr lvl="0" algn="l" defTabSz="1066800">
            <a:lnSpc>
              <a:spcPct val="90000"/>
            </a:lnSpc>
            <a:spcBef>
              <a:spcPct val="0"/>
            </a:spcBef>
            <a:spcAft>
              <a:spcPct val="35000"/>
            </a:spcAft>
          </a:pPr>
          <a:r>
            <a:rPr lang="en-GB" sz="2000" b="1" kern="1200" dirty="0" smtClean="0"/>
            <a:t>- Evaluation (2017)</a:t>
          </a:r>
          <a:endParaRPr lang="en-GB" sz="2000" b="1" kern="1200" dirty="0"/>
        </a:p>
      </dsp:txBody>
      <dsp:txXfrm>
        <a:off x="6117841" y="1219191"/>
        <a:ext cx="2994627" cy="2137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65A53-B912-4D80-B371-B42D16416F4B}">
      <dsp:nvSpPr>
        <dsp:cNvPr id="0" name=""/>
        <dsp:cNvSpPr/>
      </dsp:nvSpPr>
      <dsp:spPr>
        <a:xfrm>
          <a:off x="3774999" y="1916399"/>
          <a:ext cx="262856" cy="858735"/>
        </a:xfrm>
        <a:custGeom>
          <a:avLst/>
          <a:gdLst/>
          <a:ahLst/>
          <a:cxnLst/>
          <a:rect l="0" t="0" r="0" b="0"/>
          <a:pathLst>
            <a:path>
              <a:moveTo>
                <a:pt x="262856" y="0"/>
              </a:moveTo>
              <a:lnTo>
                <a:pt x="262856" y="858735"/>
              </a:lnTo>
              <a:lnTo>
                <a:pt x="0" y="8587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927A8-43F2-4B09-8900-55DA7DFBA8CD}">
      <dsp:nvSpPr>
        <dsp:cNvPr id="0" name=""/>
        <dsp:cNvSpPr/>
      </dsp:nvSpPr>
      <dsp:spPr>
        <a:xfrm>
          <a:off x="4037855" y="1916399"/>
          <a:ext cx="3189071" cy="1717471"/>
        </a:xfrm>
        <a:custGeom>
          <a:avLst/>
          <a:gdLst/>
          <a:ahLst/>
          <a:cxnLst/>
          <a:rect l="0" t="0" r="0" b="0"/>
          <a:pathLst>
            <a:path>
              <a:moveTo>
                <a:pt x="0" y="0"/>
              </a:moveTo>
              <a:lnTo>
                <a:pt x="0" y="1531560"/>
              </a:lnTo>
              <a:lnTo>
                <a:pt x="3189071" y="1531560"/>
              </a:lnTo>
              <a:lnTo>
                <a:pt x="3189071" y="1717471"/>
              </a:lnTo>
            </a:path>
          </a:pathLst>
        </a:custGeom>
        <a:noFill/>
        <a:ln w="25400" cap="flat" cmpd="sng" algn="ctr">
          <a:solidFill>
            <a:scrgbClr r="0" g="0" b="0"/>
          </a:solidFill>
          <a:prstDash val="dash"/>
        </a:ln>
        <a:effectLst/>
      </dsp:spPr>
      <dsp:style>
        <a:lnRef idx="2">
          <a:scrgbClr r="0" g="0" b="0"/>
        </a:lnRef>
        <a:fillRef idx="0">
          <a:scrgbClr r="0" g="0" b="0"/>
        </a:fillRef>
        <a:effectRef idx="0">
          <a:scrgbClr r="0" g="0" b="0"/>
        </a:effectRef>
        <a:fontRef idx="minor"/>
      </dsp:style>
    </dsp:sp>
    <dsp:sp modelId="{98B86FC1-985E-4560-B015-44302787AD1A}">
      <dsp:nvSpPr>
        <dsp:cNvPr id="0" name=""/>
        <dsp:cNvSpPr/>
      </dsp:nvSpPr>
      <dsp:spPr>
        <a:xfrm>
          <a:off x="4037855" y="1916399"/>
          <a:ext cx="1124476" cy="1717471"/>
        </a:xfrm>
        <a:custGeom>
          <a:avLst/>
          <a:gdLst/>
          <a:ahLst/>
          <a:cxnLst/>
          <a:rect l="0" t="0" r="0" b="0"/>
          <a:pathLst>
            <a:path>
              <a:moveTo>
                <a:pt x="0" y="0"/>
              </a:moveTo>
              <a:lnTo>
                <a:pt x="0" y="1531560"/>
              </a:lnTo>
              <a:lnTo>
                <a:pt x="1124476" y="1531560"/>
              </a:lnTo>
              <a:lnTo>
                <a:pt x="1124476" y="17174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567510-E7C3-4D85-889F-F2C6D0E5C9AE}">
      <dsp:nvSpPr>
        <dsp:cNvPr id="0" name=""/>
        <dsp:cNvSpPr/>
      </dsp:nvSpPr>
      <dsp:spPr>
        <a:xfrm>
          <a:off x="3097737" y="1916399"/>
          <a:ext cx="940118" cy="1717471"/>
        </a:xfrm>
        <a:custGeom>
          <a:avLst/>
          <a:gdLst/>
          <a:ahLst/>
          <a:cxnLst/>
          <a:rect l="0" t="0" r="0" b="0"/>
          <a:pathLst>
            <a:path>
              <a:moveTo>
                <a:pt x="940118" y="0"/>
              </a:moveTo>
              <a:lnTo>
                <a:pt x="940118" y="1531560"/>
              </a:lnTo>
              <a:lnTo>
                <a:pt x="0" y="1531560"/>
              </a:lnTo>
              <a:lnTo>
                <a:pt x="0" y="17174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279AA-DC31-44A7-9E95-33C64F2009E1}">
      <dsp:nvSpPr>
        <dsp:cNvPr id="0" name=""/>
        <dsp:cNvSpPr/>
      </dsp:nvSpPr>
      <dsp:spPr>
        <a:xfrm>
          <a:off x="1017907" y="1916399"/>
          <a:ext cx="3019948" cy="1717471"/>
        </a:xfrm>
        <a:custGeom>
          <a:avLst/>
          <a:gdLst/>
          <a:ahLst/>
          <a:cxnLst/>
          <a:rect l="0" t="0" r="0" b="0"/>
          <a:pathLst>
            <a:path>
              <a:moveTo>
                <a:pt x="3019948" y="0"/>
              </a:moveTo>
              <a:lnTo>
                <a:pt x="3019948" y="1531560"/>
              </a:lnTo>
              <a:lnTo>
                <a:pt x="0" y="1531560"/>
              </a:lnTo>
              <a:lnTo>
                <a:pt x="0" y="17174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3F86D-7817-408C-A0EF-C9C7CB9218A8}">
      <dsp:nvSpPr>
        <dsp:cNvPr id="0" name=""/>
        <dsp:cNvSpPr/>
      </dsp:nvSpPr>
      <dsp:spPr>
        <a:xfrm>
          <a:off x="3268414" y="1119633"/>
          <a:ext cx="1538882" cy="7967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12432" numCol="1" spcCol="1270" anchor="ctr" anchorCtr="0">
          <a:noAutofit/>
        </a:bodyPr>
        <a:lstStyle/>
        <a:p>
          <a:pPr lvl="0" algn="ctr" defTabSz="666750">
            <a:lnSpc>
              <a:spcPct val="90000"/>
            </a:lnSpc>
            <a:spcBef>
              <a:spcPct val="0"/>
            </a:spcBef>
            <a:spcAft>
              <a:spcPct val="35000"/>
            </a:spcAft>
          </a:pPr>
          <a:r>
            <a:rPr lang="en-US" sz="1500" b="1" kern="1200" dirty="0" smtClean="0"/>
            <a:t>Programme Coordination</a:t>
          </a:r>
          <a:endParaRPr lang="fr-FR" sz="1500" kern="1200" dirty="0"/>
        </a:p>
      </dsp:txBody>
      <dsp:txXfrm>
        <a:off x="3268414" y="1119633"/>
        <a:ext cx="1538882" cy="796765"/>
      </dsp:txXfrm>
    </dsp:sp>
    <dsp:sp modelId="{3763F063-6013-49EF-8A41-61062F475E75}">
      <dsp:nvSpPr>
        <dsp:cNvPr id="0" name=""/>
        <dsp:cNvSpPr/>
      </dsp:nvSpPr>
      <dsp:spPr>
        <a:xfrm>
          <a:off x="3576191" y="1739340"/>
          <a:ext cx="1384994" cy="2655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en-US" sz="1600" kern="1200" dirty="0" err="1" smtClean="0"/>
            <a:t>Dep</a:t>
          </a:r>
          <a:r>
            <a:rPr lang="en-US" sz="1600" kern="1200" dirty="0" smtClean="0"/>
            <a:t> Rep Office</a:t>
          </a:r>
          <a:endParaRPr lang="fr-FR" sz="1600" kern="1200" dirty="0"/>
        </a:p>
      </dsp:txBody>
      <dsp:txXfrm>
        <a:off x="3576191" y="1739340"/>
        <a:ext cx="1384994" cy="265588"/>
      </dsp:txXfrm>
    </dsp:sp>
    <dsp:sp modelId="{8C31F4A0-D404-4AA2-8BF9-F56A94CC01DB}">
      <dsp:nvSpPr>
        <dsp:cNvPr id="0" name=""/>
        <dsp:cNvSpPr/>
      </dsp:nvSpPr>
      <dsp:spPr>
        <a:xfrm>
          <a:off x="79343" y="3633871"/>
          <a:ext cx="1877129" cy="7967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12432" numCol="1" spcCol="1270" anchor="ctr" anchorCtr="0">
          <a:noAutofit/>
        </a:bodyPr>
        <a:lstStyle/>
        <a:p>
          <a:pPr lvl="0" algn="ctr" defTabSz="666750">
            <a:lnSpc>
              <a:spcPct val="90000"/>
            </a:lnSpc>
            <a:spcBef>
              <a:spcPct val="0"/>
            </a:spcBef>
            <a:spcAft>
              <a:spcPct val="35000"/>
            </a:spcAft>
          </a:pPr>
          <a:r>
            <a:rPr lang="en-US" sz="1500" b="1" kern="1200" dirty="0" smtClean="0"/>
            <a:t>Programmes (H&amp;N, Education, Child Protection, WASH)</a:t>
          </a:r>
          <a:endParaRPr lang="fr-FR" sz="1500" kern="1200" dirty="0"/>
        </a:p>
      </dsp:txBody>
      <dsp:txXfrm>
        <a:off x="79343" y="3633871"/>
        <a:ext cx="1877129" cy="796765"/>
      </dsp:txXfrm>
    </dsp:sp>
    <dsp:sp modelId="{DDB0DD22-34FA-4032-A79E-33F0A04F7A88}">
      <dsp:nvSpPr>
        <dsp:cNvPr id="0" name=""/>
        <dsp:cNvSpPr/>
      </dsp:nvSpPr>
      <dsp:spPr>
        <a:xfrm>
          <a:off x="556242" y="4253577"/>
          <a:ext cx="1384994" cy="2655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n-US" sz="1200" kern="1200" dirty="0" smtClean="0"/>
            <a:t>Programme Sections</a:t>
          </a:r>
          <a:endParaRPr lang="fr-FR" sz="1200" kern="1200" dirty="0"/>
        </a:p>
      </dsp:txBody>
      <dsp:txXfrm>
        <a:off x="556242" y="4253577"/>
        <a:ext cx="1384994" cy="265588"/>
      </dsp:txXfrm>
    </dsp:sp>
    <dsp:sp modelId="{E0B39A00-2AF4-44DE-994B-D55FFC7BB105}">
      <dsp:nvSpPr>
        <dsp:cNvPr id="0" name=""/>
        <dsp:cNvSpPr/>
      </dsp:nvSpPr>
      <dsp:spPr>
        <a:xfrm>
          <a:off x="2328296" y="3633871"/>
          <a:ext cx="1538882" cy="7967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12432" numCol="1" spcCol="1270" anchor="ctr" anchorCtr="0">
          <a:noAutofit/>
        </a:bodyPr>
        <a:lstStyle/>
        <a:p>
          <a:pPr lvl="0" algn="ctr" defTabSz="666750">
            <a:lnSpc>
              <a:spcPct val="90000"/>
            </a:lnSpc>
            <a:spcBef>
              <a:spcPct val="0"/>
            </a:spcBef>
            <a:spcAft>
              <a:spcPct val="35000"/>
            </a:spcAft>
          </a:pPr>
          <a:r>
            <a:rPr lang="en-US" sz="1500" b="1" kern="1200" dirty="0" err="1" smtClean="0"/>
            <a:t>Comms</a:t>
          </a:r>
          <a:r>
            <a:rPr lang="en-US" sz="1500" b="1" kern="1200" dirty="0" smtClean="0"/>
            <a:t>/C4D</a:t>
          </a:r>
          <a:endParaRPr lang="fr-FR" sz="1500" kern="1200" dirty="0"/>
        </a:p>
      </dsp:txBody>
      <dsp:txXfrm>
        <a:off x="2328296" y="3633871"/>
        <a:ext cx="1538882" cy="796765"/>
      </dsp:txXfrm>
    </dsp:sp>
    <dsp:sp modelId="{DDE0930A-3270-4E17-A5B9-447D99231419}">
      <dsp:nvSpPr>
        <dsp:cNvPr id="0" name=""/>
        <dsp:cNvSpPr/>
      </dsp:nvSpPr>
      <dsp:spPr>
        <a:xfrm>
          <a:off x="2636072" y="4253577"/>
          <a:ext cx="1384994" cy="2655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lvl="0" algn="r" defTabSz="666750">
            <a:lnSpc>
              <a:spcPct val="90000"/>
            </a:lnSpc>
            <a:spcBef>
              <a:spcPct val="0"/>
            </a:spcBef>
            <a:spcAft>
              <a:spcPct val="35000"/>
            </a:spcAft>
          </a:pPr>
          <a:r>
            <a:rPr lang="en-US" sz="1500" kern="1200" dirty="0" err="1" smtClean="0"/>
            <a:t>Comms</a:t>
          </a:r>
          <a:r>
            <a:rPr lang="en-US" sz="1500" kern="1200" dirty="0" smtClean="0"/>
            <a:t>. Section</a:t>
          </a:r>
          <a:endParaRPr lang="fr-FR" sz="1500" kern="1200" dirty="0"/>
        </a:p>
      </dsp:txBody>
      <dsp:txXfrm>
        <a:off x="2636072" y="4253577"/>
        <a:ext cx="1384994" cy="265588"/>
      </dsp:txXfrm>
    </dsp:sp>
    <dsp:sp modelId="{C8CC63C7-6DC8-4915-99F6-40751657C0BA}">
      <dsp:nvSpPr>
        <dsp:cNvPr id="0" name=""/>
        <dsp:cNvSpPr/>
      </dsp:nvSpPr>
      <dsp:spPr>
        <a:xfrm>
          <a:off x="4392890" y="3633871"/>
          <a:ext cx="1538882" cy="7967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12432" numCol="1" spcCol="1270" anchor="ctr" anchorCtr="0">
          <a:noAutofit/>
        </a:bodyPr>
        <a:lstStyle/>
        <a:p>
          <a:pPr lvl="0" algn="ctr" defTabSz="666750">
            <a:lnSpc>
              <a:spcPct val="90000"/>
            </a:lnSpc>
            <a:spcBef>
              <a:spcPct val="0"/>
            </a:spcBef>
            <a:spcAft>
              <a:spcPct val="35000"/>
            </a:spcAft>
          </a:pPr>
          <a:r>
            <a:rPr lang="en-US" sz="1500" b="1" kern="1200" dirty="0" smtClean="0"/>
            <a:t>M&amp;E</a:t>
          </a:r>
          <a:endParaRPr lang="fr-FR" sz="1500" kern="1200" dirty="0"/>
        </a:p>
      </dsp:txBody>
      <dsp:txXfrm>
        <a:off x="4392890" y="3633871"/>
        <a:ext cx="1538882" cy="796765"/>
      </dsp:txXfrm>
    </dsp:sp>
    <dsp:sp modelId="{7082751C-61E8-4A3D-AD54-47AEB6D15925}">
      <dsp:nvSpPr>
        <dsp:cNvPr id="0" name=""/>
        <dsp:cNvSpPr/>
      </dsp:nvSpPr>
      <dsp:spPr>
        <a:xfrm>
          <a:off x="4700667" y="4253577"/>
          <a:ext cx="1384994" cy="2655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en-US" sz="1600" kern="1200" dirty="0" smtClean="0"/>
            <a:t>SPPME Section</a:t>
          </a:r>
          <a:endParaRPr lang="fr-FR" sz="1600" kern="1200" dirty="0"/>
        </a:p>
      </dsp:txBody>
      <dsp:txXfrm>
        <a:off x="4700667" y="4253577"/>
        <a:ext cx="1384994" cy="265588"/>
      </dsp:txXfrm>
    </dsp:sp>
    <dsp:sp modelId="{7AA1E268-5688-422F-82F2-EE9733F8829C}">
      <dsp:nvSpPr>
        <dsp:cNvPr id="0" name=""/>
        <dsp:cNvSpPr/>
      </dsp:nvSpPr>
      <dsp:spPr>
        <a:xfrm>
          <a:off x="6457485" y="3633871"/>
          <a:ext cx="1538882" cy="796765"/>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12432" numCol="1" spcCol="1270" anchor="ctr" anchorCtr="0">
          <a:noAutofit/>
        </a:bodyPr>
        <a:lstStyle/>
        <a:p>
          <a:pPr lvl="0" algn="ctr" defTabSz="666750">
            <a:lnSpc>
              <a:spcPct val="90000"/>
            </a:lnSpc>
            <a:spcBef>
              <a:spcPct val="0"/>
            </a:spcBef>
            <a:spcAft>
              <a:spcPct val="35000"/>
            </a:spcAft>
          </a:pPr>
          <a:r>
            <a:rPr lang="en-US" sz="1500" b="1" kern="1200" dirty="0" smtClean="0"/>
            <a:t>SMS Counseling /referral</a:t>
          </a:r>
          <a:endParaRPr lang="fr-FR" sz="1500" kern="1200" dirty="0"/>
        </a:p>
      </dsp:txBody>
      <dsp:txXfrm>
        <a:off x="6457485" y="3633871"/>
        <a:ext cx="1538882" cy="796765"/>
      </dsp:txXfrm>
    </dsp:sp>
    <dsp:sp modelId="{CC764413-10EC-4DE8-B720-1408052F48C5}">
      <dsp:nvSpPr>
        <dsp:cNvPr id="0" name=""/>
        <dsp:cNvSpPr/>
      </dsp:nvSpPr>
      <dsp:spPr>
        <a:xfrm>
          <a:off x="6765262" y="4253577"/>
          <a:ext cx="1384994" cy="2655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l" defTabSz="755650">
            <a:lnSpc>
              <a:spcPct val="90000"/>
            </a:lnSpc>
            <a:spcBef>
              <a:spcPct val="0"/>
            </a:spcBef>
            <a:spcAft>
              <a:spcPct val="35000"/>
            </a:spcAft>
          </a:pPr>
          <a:r>
            <a:rPr lang="en-US" sz="1700" kern="1200" dirty="0" smtClean="0"/>
            <a:t>NGO/CHAMP</a:t>
          </a:r>
          <a:endParaRPr lang="fr-FR" sz="1700" kern="1200" dirty="0"/>
        </a:p>
      </dsp:txBody>
      <dsp:txXfrm>
        <a:off x="6765262" y="4253577"/>
        <a:ext cx="1384994" cy="265588"/>
      </dsp:txXfrm>
    </dsp:sp>
    <dsp:sp modelId="{BCF12C3F-4EF2-4A5C-9883-6FFB325D3EB0}">
      <dsp:nvSpPr>
        <dsp:cNvPr id="0" name=""/>
        <dsp:cNvSpPr/>
      </dsp:nvSpPr>
      <dsp:spPr>
        <a:xfrm>
          <a:off x="2236116" y="2376752"/>
          <a:ext cx="1538882" cy="7967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12432" numCol="1" spcCol="1270" anchor="ctr" anchorCtr="0">
          <a:noAutofit/>
        </a:bodyPr>
        <a:lstStyle/>
        <a:p>
          <a:pPr lvl="0" algn="ctr" defTabSz="755650">
            <a:lnSpc>
              <a:spcPct val="90000"/>
            </a:lnSpc>
            <a:spcBef>
              <a:spcPct val="0"/>
            </a:spcBef>
            <a:spcAft>
              <a:spcPct val="35000"/>
            </a:spcAft>
          </a:pPr>
          <a:r>
            <a:rPr lang="en-US" sz="1700" b="1" kern="1200" dirty="0" smtClean="0"/>
            <a:t>ICT/T4D</a:t>
          </a:r>
          <a:endParaRPr lang="fr-FR" sz="1700" kern="1200" dirty="0"/>
        </a:p>
      </dsp:txBody>
      <dsp:txXfrm>
        <a:off x="2236116" y="2376752"/>
        <a:ext cx="1538882" cy="796765"/>
      </dsp:txXfrm>
    </dsp:sp>
    <dsp:sp modelId="{52C30222-B7C5-490D-BBCD-7D4069B9E920}">
      <dsp:nvSpPr>
        <dsp:cNvPr id="0" name=""/>
        <dsp:cNvSpPr/>
      </dsp:nvSpPr>
      <dsp:spPr>
        <a:xfrm>
          <a:off x="2543893" y="2996458"/>
          <a:ext cx="1384994" cy="2655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r>
            <a:rPr lang="en-US" sz="1700" kern="1200" dirty="0" smtClean="0"/>
            <a:t>Operations</a:t>
          </a:r>
          <a:endParaRPr lang="fr-FR" sz="1700" kern="1200" dirty="0"/>
        </a:p>
      </dsp:txBody>
      <dsp:txXfrm>
        <a:off x="2543893" y="2996458"/>
        <a:ext cx="1384994" cy="265588"/>
      </dsp:txXfrm>
    </dsp:sp>
    <dsp:sp modelId="{947F81B3-FE31-4206-A080-0952D64DFAFE}">
      <dsp:nvSpPr>
        <dsp:cNvPr id="0" name=""/>
        <dsp:cNvSpPr/>
      </dsp:nvSpPr>
      <dsp:spPr>
        <a:xfrm>
          <a:off x="5333009" y="1119633"/>
          <a:ext cx="1538882" cy="796765"/>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112432" numCol="1" spcCol="1270" anchor="ctr" anchorCtr="0">
          <a:noAutofit/>
        </a:bodyPr>
        <a:lstStyle/>
        <a:p>
          <a:pPr lvl="0" algn="ctr" defTabSz="666750">
            <a:lnSpc>
              <a:spcPct val="90000"/>
            </a:lnSpc>
            <a:spcBef>
              <a:spcPct val="0"/>
            </a:spcBef>
            <a:spcAft>
              <a:spcPct val="35000"/>
            </a:spcAft>
          </a:pPr>
          <a:r>
            <a:rPr lang="en-US" sz="1500" b="1" kern="1200" dirty="0" smtClean="0"/>
            <a:t>Government Coordination</a:t>
          </a:r>
          <a:endParaRPr lang="fr-FR" sz="1500" kern="1200" dirty="0"/>
        </a:p>
      </dsp:txBody>
      <dsp:txXfrm>
        <a:off x="5333009" y="1119633"/>
        <a:ext cx="1538882" cy="796765"/>
      </dsp:txXfrm>
    </dsp:sp>
    <dsp:sp modelId="{51172DD0-D46A-4F30-88D8-BD8E415162AC}">
      <dsp:nvSpPr>
        <dsp:cNvPr id="0" name=""/>
        <dsp:cNvSpPr/>
      </dsp:nvSpPr>
      <dsp:spPr>
        <a:xfrm>
          <a:off x="5640785" y="1739340"/>
          <a:ext cx="1384994" cy="2655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l" defTabSz="400050">
            <a:lnSpc>
              <a:spcPct val="90000"/>
            </a:lnSpc>
            <a:spcBef>
              <a:spcPct val="0"/>
            </a:spcBef>
            <a:spcAft>
              <a:spcPct val="35000"/>
            </a:spcAft>
          </a:pPr>
          <a:r>
            <a:rPr lang="en-US" sz="900" kern="1200" dirty="0" smtClean="0"/>
            <a:t>NAC , </a:t>
          </a:r>
          <a:r>
            <a:rPr lang="en-US" sz="900" kern="1200" dirty="0" err="1" smtClean="0"/>
            <a:t>MoYS</a:t>
          </a:r>
          <a:r>
            <a:rPr lang="en-US" sz="900" kern="1200" dirty="0" smtClean="0"/>
            <a:t>, MCDMCH, </a:t>
          </a:r>
          <a:r>
            <a:rPr lang="en-US" sz="900" kern="1200" dirty="0" err="1" smtClean="0"/>
            <a:t>MoE</a:t>
          </a:r>
          <a:r>
            <a:rPr lang="en-US" sz="900" kern="1200" dirty="0" smtClean="0"/>
            <a:t>, MGCD</a:t>
          </a:r>
          <a:endParaRPr lang="fr-FR" sz="900" kern="1200" dirty="0"/>
        </a:p>
      </dsp:txBody>
      <dsp:txXfrm>
        <a:off x="5640785" y="1739340"/>
        <a:ext cx="1384994" cy="2655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1"/>
            <a:ext cx="2918831" cy="493825"/>
          </a:xfrm>
          <a:prstGeom prst="rect">
            <a:avLst/>
          </a:prstGeom>
          <a:noFill/>
          <a:ln w="9525">
            <a:noFill/>
            <a:miter lim="800000"/>
            <a:headEnd/>
            <a:tailEnd/>
          </a:ln>
          <a:effectLst/>
        </p:spPr>
        <p:txBody>
          <a:bodyPr vert="horz" wrap="square" lIns="92520" tIns="46260" rIns="92520" bIns="46260" numCol="1" anchor="t" anchorCtr="0" compatLnSpc="1">
            <a:prstTxWarp prst="textNoShape">
              <a:avLst/>
            </a:prstTxWarp>
          </a:bodyPr>
          <a:lstStyle>
            <a:lvl1pPr eaLnBrk="1" hangingPunct="1">
              <a:defRPr sz="1200"/>
            </a:lvl1pPr>
          </a:lstStyle>
          <a:p>
            <a:pPr>
              <a:defRPr/>
            </a:pPr>
            <a:endParaRPr lang="en-US"/>
          </a:p>
        </p:txBody>
      </p:sp>
      <p:sp>
        <p:nvSpPr>
          <p:cNvPr id="34819" name="Rectangle 3"/>
          <p:cNvSpPr>
            <a:spLocks noGrp="1" noChangeArrowheads="1"/>
          </p:cNvSpPr>
          <p:nvPr>
            <p:ph type="dt" sz="quarter" idx="1"/>
          </p:nvPr>
        </p:nvSpPr>
        <p:spPr bwMode="auto">
          <a:xfrm>
            <a:off x="3815406" y="1"/>
            <a:ext cx="2918831" cy="493825"/>
          </a:xfrm>
          <a:prstGeom prst="rect">
            <a:avLst/>
          </a:prstGeom>
          <a:noFill/>
          <a:ln w="9525">
            <a:noFill/>
            <a:miter lim="800000"/>
            <a:headEnd/>
            <a:tailEnd/>
          </a:ln>
          <a:effectLst/>
        </p:spPr>
        <p:txBody>
          <a:bodyPr vert="horz" wrap="square" lIns="92520" tIns="46260" rIns="92520" bIns="46260" numCol="1" anchor="t" anchorCtr="0" compatLnSpc="1">
            <a:prstTxWarp prst="textNoShape">
              <a:avLst/>
            </a:prstTxWarp>
          </a:bodyPr>
          <a:lstStyle>
            <a:lvl1pPr algn="r" eaLnBrk="1" hangingPunct="1">
              <a:defRPr sz="1200"/>
            </a:lvl1pPr>
          </a:lstStyle>
          <a:p>
            <a:pPr>
              <a:defRPr/>
            </a:pPr>
            <a:endParaRPr lang="en-US"/>
          </a:p>
        </p:txBody>
      </p:sp>
      <p:sp>
        <p:nvSpPr>
          <p:cNvPr id="34820" name="Rectangle 4"/>
          <p:cNvSpPr>
            <a:spLocks noGrp="1" noChangeArrowheads="1"/>
          </p:cNvSpPr>
          <p:nvPr>
            <p:ph type="ftr" sz="quarter" idx="2"/>
          </p:nvPr>
        </p:nvSpPr>
        <p:spPr bwMode="auto">
          <a:xfrm>
            <a:off x="1" y="9370792"/>
            <a:ext cx="2918831" cy="493825"/>
          </a:xfrm>
          <a:prstGeom prst="rect">
            <a:avLst/>
          </a:prstGeom>
          <a:noFill/>
          <a:ln w="9525">
            <a:noFill/>
            <a:miter lim="800000"/>
            <a:headEnd/>
            <a:tailEnd/>
          </a:ln>
          <a:effectLst/>
        </p:spPr>
        <p:txBody>
          <a:bodyPr vert="horz" wrap="square" lIns="92520" tIns="46260" rIns="92520" bIns="46260" numCol="1" anchor="b" anchorCtr="0" compatLnSpc="1">
            <a:prstTxWarp prst="textNoShape">
              <a:avLst/>
            </a:prstTxWarp>
          </a:bodyPr>
          <a:lstStyle>
            <a:lvl1pPr eaLnBrk="1" hangingPunct="1">
              <a:defRPr sz="1200"/>
            </a:lvl1pPr>
          </a:lstStyle>
          <a:p>
            <a:pPr>
              <a:defRPr/>
            </a:pPr>
            <a:endParaRPr lang="en-US"/>
          </a:p>
        </p:txBody>
      </p:sp>
      <p:sp>
        <p:nvSpPr>
          <p:cNvPr id="34821" name="Rectangle 5"/>
          <p:cNvSpPr>
            <a:spLocks noGrp="1" noChangeArrowheads="1"/>
          </p:cNvSpPr>
          <p:nvPr>
            <p:ph type="sldNum" sz="quarter" idx="3"/>
          </p:nvPr>
        </p:nvSpPr>
        <p:spPr bwMode="auto">
          <a:xfrm>
            <a:off x="3815406" y="9370792"/>
            <a:ext cx="2918831" cy="493825"/>
          </a:xfrm>
          <a:prstGeom prst="rect">
            <a:avLst/>
          </a:prstGeom>
          <a:noFill/>
          <a:ln w="9525">
            <a:noFill/>
            <a:miter lim="800000"/>
            <a:headEnd/>
            <a:tailEnd/>
          </a:ln>
          <a:effectLst/>
        </p:spPr>
        <p:txBody>
          <a:bodyPr vert="horz" wrap="square" lIns="92520" tIns="46260" rIns="92520" bIns="46260" numCol="1" anchor="b" anchorCtr="0" compatLnSpc="1">
            <a:prstTxWarp prst="textNoShape">
              <a:avLst/>
            </a:prstTxWarp>
          </a:bodyPr>
          <a:lstStyle>
            <a:lvl1pPr algn="r" eaLnBrk="1" hangingPunct="1">
              <a:defRPr sz="1200"/>
            </a:lvl1pPr>
          </a:lstStyle>
          <a:p>
            <a:pPr>
              <a:defRPr/>
            </a:pPr>
            <a:fld id="{D540EE58-6091-47B5-B241-FA63B128E685}" type="slidenum">
              <a:rPr lang="en-US"/>
              <a:pPr>
                <a:defRPr/>
              </a:pPr>
              <a:t>‹#›</a:t>
            </a:fld>
            <a:endParaRPr lang="en-US" dirty="0"/>
          </a:p>
        </p:txBody>
      </p:sp>
    </p:spTree>
    <p:extLst>
      <p:ext uri="{BB962C8B-B14F-4D97-AF65-F5344CB8AC3E}">
        <p14:creationId xmlns:p14="http://schemas.microsoft.com/office/powerpoint/2010/main" val="103575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1"/>
            <a:ext cx="2918831" cy="493825"/>
          </a:xfrm>
          <a:prstGeom prst="rect">
            <a:avLst/>
          </a:prstGeom>
          <a:noFill/>
          <a:ln w="9525">
            <a:noFill/>
            <a:miter lim="800000"/>
            <a:headEnd/>
            <a:tailEnd/>
          </a:ln>
          <a:effectLst/>
        </p:spPr>
        <p:txBody>
          <a:bodyPr vert="horz" wrap="square" lIns="92520" tIns="46260" rIns="92520" bIns="46260" numCol="1" anchor="t" anchorCtr="0" compatLnSpc="1">
            <a:prstTxWarp prst="textNoShape">
              <a:avLst/>
            </a:prstTxWarp>
          </a:bodyPr>
          <a:lstStyle>
            <a:lvl1pPr eaLnBrk="1" hangingPunct="1">
              <a:defRPr sz="1200"/>
            </a:lvl1pPr>
          </a:lstStyle>
          <a:p>
            <a:pPr>
              <a:defRPr/>
            </a:pPr>
            <a:endParaRPr lang="en-US"/>
          </a:p>
        </p:txBody>
      </p:sp>
      <p:sp>
        <p:nvSpPr>
          <p:cNvPr id="31747" name="Rectangle 3"/>
          <p:cNvSpPr>
            <a:spLocks noGrp="1" noChangeArrowheads="1"/>
          </p:cNvSpPr>
          <p:nvPr>
            <p:ph type="dt" idx="1"/>
          </p:nvPr>
        </p:nvSpPr>
        <p:spPr bwMode="auto">
          <a:xfrm>
            <a:off x="3815406" y="1"/>
            <a:ext cx="2918831" cy="493825"/>
          </a:xfrm>
          <a:prstGeom prst="rect">
            <a:avLst/>
          </a:prstGeom>
          <a:noFill/>
          <a:ln w="9525">
            <a:noFill/>
            <a:miter lim="800000"/>
            <a:headEnd/>
            <a:tailEnd/>
          </a:ln>
          <a:effectLst/>
        </p:spPr>
        <p:txBody>
          <a:bodyPr vert="horz" wrap="square" lIns="92520" tIns="46260" rIns="92520" bIns="46260" numCol="1" anchor="t" anchorCtr="0" compatLnSpc="1">
            <a:prstTxWarp prst="textNoShape">
              <a:avLst/>
            </a:prstTxWarp>
          </a:bodyPr>
          <a:lstStyle>
            <a:lvl1pPr algn="r" eaLnBrk="1" hangingPunct="1">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903288" y="739775"/>
            <a:ext cx="4930775" cy="3698875"/>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75104" y="4688790"/>
            <a:ext cx="5385556" cy="4437634"/>
          </a:xfrm>
          <a:prstGeom prst="rect">
            <a:avLst/>
          </a:prstGeom>
          <a:noFill/>
          <a:ln w="9525">
            <a:noFill/>
            <a:miter lim="800000"/>
            <a:headEnd/>
            <a:tailEnd/>
          </a:ln>
          <a:effectLst/>
        </p:spPr>
        <p:txBody>
          <a:bodyPr vert="horz" wrap="square" lIns="92520" tIns="46260" rIns="92520" bIns="4626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1750" name="Rectangle 6"/>
          <p:cNvSpPr>
            <a:spLocks noGrp="1" noChangeArrowheads="1"/>
          </p:cNvSpPr>
          <p:nvPr>
            <p:ph type="ftr" sz="quarter" idx="4"/>
          </p:nvPr>
        </p:nvSpPr>
        <p:spPr bwMode="auto">
          <a:xfrm>
            <a:off x="1" y="9370792"/>
            <a:ext cx="2918831" cy="493825"/>
          </a:xfrm>
          <a:prstGeom prst="rect">
            <a:avLst/>
          </a:prstGeom>
          <a:noFill/>
          <a:ln w="9525">
            <a:noFill/>
            <a:miter lim="800000"/>
            <a:headEnd/>
            <a:tailEnd/>
          </a:ln>
          <a:effectLst/>
        </p:spPr>
        <p:txBody>
          <a:bodyPr vert="horz" wrap="square" lIns="92520" tIns="46260" rIns="92520" bIns="46260" numCol="1" anchor="b" anchorCtr="0" compatLnSpc="1">
            <a:prstTxWarp prst="textNoShape">
              <a:avLst/>
            </a:prstTxWarp>
          </a:bodyPr>
          <a:lstStyle>
            <a:lvl1pPr eaLnBrk="1" hangingPunct="1">
              <a:defRPr sz="1200"/>
            </a:lvl1pPr>
          </a:lstStyle>
          <a:p>
            <a:pPr>
              <a:defRPr/>
            </a:pPr>
            <a:endParaRPr lang="en-US"/>
          </a:p>
        </p:txBody>
      </p:sp>
      <p:sp>
        <p:nvSpPr>
          <p:cNvPr id="31751" name="Rectangle 7"/>
          <p:cNvSpPr>
            <a:spLocks noGrp="1" noChangeArrowheads="1"/>
          </p:cNvSpPr>
          <p:nvPr>
            <p:ph type="sldNum" sz="quarter" idx="5"/>
          </p:nvPr>
        </p:nvSpPr>
        <p:spPr bwMode="auto">
          <a:xfrm>
            <a:off x="3815406" y="9370792"/>
            <a:ext cx="2918831" cy="493825"/>
          </a:xfrm>
          <a:prstGeom prst="rect">
            <a:avLst/>
          </a:prstGeom>
          <a:noFill/>
          <a:ln w="9525">
            <a:noFill/>
            <a:miter lim="800000"/>
            <a:headEnd/>
            <a:tailEnd/>
          </a:ln>
          <a:effectLst/>
        </p:spPr>
        <p:txBody>
          <a:bodyPr vert="horz" wrap="square" lIns="92520" tIns="46260" rIns="92520" bIns="46260" numCol="1" anchor="b" anchorCtr="0" compatLnSpc="1">
            <a:prstTxWarp prst="textNoShape">
              <a:avLst/>
            </a:prstTxWarp>
          </a:bodyPr>
          <a:lstStyle>
            <a:lvl1pPr algn="r" eaLnBrk="1" hangingPunct="1">
              <a:defRPr sz="1200"/>
            </a:lvl1pPr>
          </a:lstStyle>
          <a:p>
            <a:pPr>
              <a:defRPr/>
            </a:pPr>
            <a:fld id="{4681A62F-3A3D-4858-9C6C-7B7E1B84DC9C}" type="slidenum">
              <a:rPr lang="en-US"/>
              <a:pPr>
                <a:defRPr/>
              </a:pPr>
              <a:t>‹#›</a:t>
            </a:fld>
            <a:endParaRPr lang="en-US" dirty="0"/>
          </a:p>
        </p:txBody>
      </p:sp>
    </p:spTree>
    <p:extLst>
      <p:ext uri="{BB962C8B-B14F-4D97-AF65-F5344CB8AC3E}">
        <p14:creationId xmlns:p14="http://schemas.microsoft.com/office/powerpoint/2010/main" val="3719756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Palatino"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Palatino"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Palatino"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Palatino"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Palatino"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0E3B0FCF-0460-4734-A249-631C9CC7220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2: Poll and Campaign or PIDA (Participate, Influence Demand and Access) – this module will provide a systematic approach for real-time polling/monitoring youth opinions on issues that affect demand/access and utilization of HIV prevention, treatment and care interventions. </a:t>
            </a:r>
          </a:p>
          <a:p>
            <a:endParaRPr lang="en-US" dirty="0" smtClean="0"/>
          </a:p>
          <a:p>
            <a:r>
              <a:rPr lang="en-US" dirty="0" smtClean="0"/>
              <a:t>For each of the U-Report opinion polls, one thematic will be defined in consultation with key stakeholders including young people themselves, and the key questions (1-5 per poll) will be sent to U-Reporters. All active U-Reporters will be included in opinion polls based on specific polls inclusion criteria (age, sex, geographic location). The proposed hours/day to send opinion polls SMS is 17h00-18h00pm/Friday or 16h00-17h00pm/Saturday. U-Reporters feedback/opinions will be aggregated in the database, timely </a:t>
            </a:r>
            <a:r>
              <a:rPr lang="en-US" dirty="0" err="1" smtClean="0"/>
              <a:t>analysed</a:t>
            </a:r>
            <a:r>
              <a:rPr lang="en-US" dirty="0" smtClean="0"/>
              <a:t> and disseminated to all stakeholders in way that will inform and could influence policy dialogue/strategies formulation to address bottlenecks for youth-sensitive HIV services demand, access and utilization. </a:t>
            </a:r>
          </a:p>
          <a:p>
            <a:endParaRPr lang="en-US" dirty="0" smtClean="0"/>
          </a:p>
          <a:p>
            <a:r>
              <a:rPr lang="en-US" dirty="0" smtClean="0"/>
              <a:t>Opinion polls will be organized in synergy with SMS campaigns. Ideally a U-Report opinion poll should always precede a SMS campaign targeting the U-Reporters community. Feedback from opinion polls will also allow for evidence informed demand-driven communication for </a:t>
            </a:r>
            <a:r>
              <a:rPr lang="en-US" dirty="0" err="1" smtClean="0"/>
              <a:t>behavioural</a:t>
            </a:r>
            <a:r>
              <a:rPr lang="en-US" dirty="0" smtClean="0"/>
              <a:t> change interventions (using mass media and peer-education at community and school level) in targeted district working with local youth U-Reporters, local NGOs partners and through the decentralized units of the national youth development council from the Ministry of Youth and Sport, from Ministry of Education and from Ministry of Health and NAC. This strategy will not only address the gap identified during polls, but it will ensure equitable access to information for more young people (those who are not yet part the U-Report community, those who do not have a cell phone) in targeted areas. </a:t>
            </a:r>
          </a:p>
          <a:p>
            <a:endParaRPr lang="en-US" dirty="0" smtClean="0"/>
          </a:p>
          <a:p>
            <a:r>
              <a:rPr lang="en-US" dirty="0" smtClean="0"/>
              <a:t>Opinion polls on thematic related to knowledge on HIV and STI will be associated with automated feedback providing the right information to the U-Reporter as soon as the response is registered in the database.</a:t>
            </a:r>
          </a:p>
          <a:p>
            <a:endParaRPr lang="fr-FR" dirty="0"/>
          </a:p>
        </p:txBody>
      </p:sp>
      <p:sp>
        <p:nvSpPr>
          <p:cNvPr id="4" name="Slide Number Placeholder 3"/>
          <p:cNvSpPr>
            <a:spLocks noGrp="1"/>
          </p:cNvSpPr>
          <p:nvPr>
            <p:ph type="sldNum" sz="quarter" idx="10"/>
          </p:nvPr>
        </p:nvSpPr>
        <p:spPr/>
        <p:txBody>
          <a:bodyPr/>
          <a:lstStyle/>
          <a:p>
            <a:pPr>
              <a:defRPr/>
            </a:pPr>
            <a:fld id="{4681A62F-3A3D-4858-9C6C-7B7E1B84DC9C}" type="slidenum">
              <a:rPr lang="en-US" smtClean="0"/>
              <a:pPr>
                <a:defRPr/>
              </a:pPr>
              <a:t>16</a:t>
            </a:fld>
            <a:endParaRPr lang="en-US" dirty="0"/>
          </a:p>
        </p:txBody>
      </p:sp>
    </p:spTree>
    <p:extLst>
      <p:ext uri="{BB962C8B-B14F-4D97-AF65-F5344CB8AC3E}">
        <p14:creationId xmlns:p14="http://schemas.microsoft.com/office/powerpoint/2010/main" val="47719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registered during the period Dec 1st 2012 – May 1st 2013 (5 months) from 5600 U-Reporters were analyzed. A total of 3,356 (60%) U-Reporters have engaged in conversation, generating 13,000 SMS requests to counselors.</a:t>
            </a:r>
            <a:endParaRPr lang="fr-FR"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FCB63726-20E4-4EB5-9BFD-29F3EDCECFF4}" type="slidenum">
              <a:rPr lang="fr-FR" smtClean="0"/>
              <a:t>24</a:t>
            </a:fld>
            <a:endParaRPr lang="fr-FR"/>
          </a:p>
        </p:txBody>
      </p:sp>
    </p:spTree>
    <p:extLst>
      <p:ext uri="{BB962C8B-B14F-4D97-AF65-F5344CB8AC3E}">
        <p14:creationId xmlns:p14="http://schemas.microsoft.com/office/powerpoint/2010/main" val="2300871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2363" cy="3700463"/>
          </a:xfrm>
        </p:spPr>
      </p:sp>
      <p:sp>
        <p:nvSpPr>
          <p:cNvPr id="3" name="Notes Placeholder 2"/>
          <p:cNvSpPr>
            <a:spLocks noGrp="1"/>
          </p:cNvSpPr>
          <p:nvPr>
            <p:ph type="body" idx="1"/>
          </p:nvPr>
        </p:nvSpPr>
        <p:spPr/>
        <p:txBody>
          <a:bodyPr/>
          <a:lstStyle/>
          <a:p>
            <a:r>
              <a:rPr lang="en-US" dirty="0" smtClean="0"/>
              <a:t>Whether</a:t>
            </a:r>
            <a:r>
              <a:rPr lang="en-US" baseline="0" dirty="0" smtClean="0"/>
              <a:t> and why?</a:t>
            </a:r>
            <a:endParaRPr lang="en-US" dirty="0"/>
          </a:p>
        </p:txBody>
      </p:sp>
      <p:sp>
        <p:nvSpPr>
          <p:cNvPr id="4" name="Slide Number Placeholder 3"/>
          <p:cNvSpPr>
            <a:spLocks noGrp="1"/>
          </p:cNvSpPr>
          <p:nvPr>
            <p:ph type="sldNum" sz="quarter" idx="10"/>
          </p:nvPr>
        </p:nvSpPr>
        <p:spPr/>
        <p:txBody>
          <a:bodyPr/>
          <a:lstStyle/>
          <a:p>
            <a:fld id="{6BF260C3-3E02-4190-BCA9-F9D109879A8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55181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4681A62F-3A3D-4858-9C6C-7B7E1B84DC9C}" type="slidenum">
              <a:rPr lang="en-US" smtClean="0"/>
              <a:pPr>
                <a:defRPr/>
              </a:pPr>
              <a:t>31</a:t>
            </a:fld>
            <a:endParaRPr lang="en-US" dirty="0"/>
          </a:p>
        </p:txBody>
      </p:sp>
    </p:spTree>
    <p:extLst>
      <p:ext uri="{BB962C8B-B14F-4D97-AF65-F5344CB8AC3E}">
        <p14:creationId xmlns:p14="http://schemas.microsoft.com/office/powerpoint/2010/main" val="95130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to less than 1.5</a:t>
            </a:r>
            <a:r>
              <a:rPr lang="en-US" baseline="0" dirty="0" smtClean="0"/>
              <a:t> by 2015</a:t>
            </a:r>
            <a:endParaRPr lang="fr-FR" dirty="0"/>
          </a:p>
        </p:txBody>
      </p:sp>
      <p:sp>
        <p:nvSpPr>
          <p:cNvPr id="4" name="Slide Number Placeholder 3"/>
          <p:cNvSpPr>
            <a:spLocks noGrp="1"/>
          </p:cNvSpPr>
          <p:nvPr>
            <p:ph type="sldNum" sz="quarter" idx="10"/>
          </p:nvPr>
        </p:nvSpPr>
        <p:spPr/>
        <p:txBody>
          <a:bodyPr/>
          <a:lstStyle/>
          <a:p>
            <a:fld id="{F3CA3B86-650D-4B97-AFA4-D09CE9B2C037}"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57381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3CA3B86-650D-4B97-AFA4-D09CE9B2C037}" type="slidenum">
              <a:rPr lang="en-GB" smtClean="0"/>
              <a:t>4</a:t>
            </a:fld>
            <a:endParaRPr lang="en-GB"/>
          </a:p>
        </p:txBody>
      </p:sp>
    </p:spTree>
    <p:extLst>
      <p:ext uri="{BB962C8B-B14F-4D97-AF65-F5344CB8AC3E}">
        <p14:creationId xmlns:p14="http://schemas.microsoft.com/office/powerpoint/2010/main" val="222113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0335" indent="-288591" eaLnBrk="0" hangingPunct="0">
              <a:defRPr>
                <a:solidFill>
                  <a:schemeClr val="tx1"/>
                </a:solidFill>
                <a:latin typeface="Arial" pitchFamily="34" charset="0"/>
              </a:defRPr>
            </a:lvl2pPr>
            <a:lvl3pPr marL="1154362" indent="-230872" eaLnBrk="0" hangingPunct="0">
              <a:defRPr>
                <a:solidFill>
                  <a:schemeClr val="tx1"/>
                </a:solidFill>
                <a:latin typeface="Arial" pitchFamily="34" charset="0"/>
              </a:defRPr>
            </a:lvl3pPr>
            <a:lvl4pPr marL="1616107" indent="-230872" eaLnBrk="0" hangingPunct="0">
              <a:defRPr>
                <a:solidFill>
                  <a:schemeClr val="tx1"/>
                </a:solidFill>
                <a:latin typeface="Arial" pitchFamily="34" charset="0"/>
              </a:defRPr>
            </a:lvl4pPr>
            <a:lvl5pPr marL="2077851" indent="-230872" eaLnBrk="0" hangingPunct="0">
              <a:defRPr>
                <a:solidFill>
                  <a:schemeClr val="tx1"/>
                </a:solidFill>
                <a:latin typeface="Arial" pitchFamily="34" charset="0"/>
              </a:defRPr>
            </a:lvl5pPr>
            <a:lvl6pPr marL="2539596" indent="-230872" eaLnBrk="0" fontAlgn="base" hangingPunct="0">
              <a:spcBef>
                <a:spcPct val="0"/>
              </a:spcBef>
              <a:spcAft>
                <a:spcPct val="0"/>
              </a:spcAft>
              <a:defRPr>
                <a:solidFill>
                  <a:schemeClr val="tx1"/>
                </a:solidFill>
                <a:latin typeface="Arial" pitchFamily="34" charset="0"/>
              </a:defRPr>
            </a:lvl6pPr>
            <a:lvl7pPr marL="3001341" indent="-230872" eaLnBrk="0" fontAlgn="base" hangingPunct="0">
              <a:spcBef>
                <a:spcPct val="0"/>
              </a:spcBef>
              <a:spcAft>
                <a:spcPct val="0"/>
              </a:spcAft>
              <a:defRPr>
                <a:solidFill>
                  <a:schemeClr val="tx1"/>
                </a:solidFill>
                <a:latin typeface="Arial" pitchFamily="34" charset="0"/>
              </a:defRPr>
            </a:lvl7pPr>
            <a:lvl8pPr marL="3463086" indent="-230872" eaLnBrk="0" fontAlgn="base" hangingPunct="0">
              <a:spcBef>
                <a:spcPct val="0"/>
              </a:spcBef>
              <a:spcAft>
                <a:spcPct val="0"/>
              </a:spcAft>
              <a:defRPr>
                <a:solidFill>
                  <a:schemeClr val="tx1"/>
                </a:solidFill>
                <a:latin typeface="Arial" pitchFamily="34" charset="0"/>
              </a:defRPr>
            </a:lvl8pPr>
            <a:lvl9pPr marL="3924830" indent="-230872" eaLnBrk="0" fontAlgn="base" hangingPunct="0">
              <a:spcBef>
                <a:spcPct val="0"/>
              </a:spcBef>
              <a:spcAft>
                <a:spcPct val="0"/>
              </a:spcAft>
              <a:defRPr>
                <a:solidFill>
                  <a:schemeClr val="tx1"/>
                </a:solidFill>
                <a:latin typeface="Arial" pitchFamily="34" charset="0"/>
              </a:defRPr>
            </a:lvl9pPr>
          </a:lstStyle>
          <a:p>
            <a:pPr eaLnBrk="1" hangingPunct="1"/>
            <a:fld id="{CEE41286-1497-47C2-928B-4AB07E97C56B}" type="slidenum">
              <a:rPr lang="en-US"/>
              <a:pPr eaLnBrk="1" hangingPunct="1"/>
              <a:t>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smtClean="0">
                <a:latin typeface="Palatino"/>
              </a:rPr>
              <a:t>Youth and young adults (15‐29) are often assumed to be the leaders of mobile phone use, but</a:t>
            </a:r>
          </a:p>
          <a:p>
            <a:pPr>
              <a:spcBef>
                <a:spcPct val="0"/>
              </a:spcBef>
            </a:pPr>
            <a:r>
              <a:rPr lang="en-US" b="1" smtClean="0">
                <a:latin typeface="Palatino"/>
              </a:rPr>
              <a:t>this is not entirely the case in Zambia</a:t>
            </a:r>
            <a:r>
              <a:rPr lang="en-US" smtClean="0">
                <a:latin typeface="Palatino"/>
              </a:rPr>
              <a:t>. Although those 15 to 29 make up the largest segment of</a:t>
            </a:r>
          </a:p>
          <a:p>
            <a:pPr>
              <a:spcBef>
                <a:spcPct val="0"/>
              </a:spcBef>
            </a:pPr>
            <a:r>
              <a:rPr lang="en-US" smtClean="0">
                <a:latin typeface="Palatino"/>
              </a:rPr>
              <a:t>overall mobile phone users, they do not show the highest rate of weekly (</a:t>
            </a:r>
            <a:r>
              <a:rPr lang="en-US" i="1" smtClean="0">
                <a:latin typeface="Palatino"/>
              </a:rPr>
              <a:t>equivalent to</a:t>
            </a:r>
          </a:p>
          <a:p>
            <a:pPr>
              <a:spcBef>
                <a:spcPct val="0"/>
              </a:spcBef>
            </a:pPr>
            <a:r>
              <a:rPr lang="en-US" i="1" smtClean="0">
                <a:latin typeface="Palatino"/>
              </a:rPr>
              <a:t>"regular"</a:t>
            </a:r>
            <a:r>
              <a:rPr lang="en-US" smtClean="0">
                <a:latin typeface="Palatino"/>
              </a:rPr>
              <a:t>) use‐that is found among those 30 to 44 (Figure 1.1), who probably have more</a:t>
            </a:r>
          </a:p>
          <a:p>
            <a:pPr>
              <a:spcBef>
                <a:spcPct val="0"/>
              </a:spcBef>
            </a:pPr>
            <a:r>
              <a:rPr lang="en-US" smtClean="0">
                <a:latin typeface="Palatino"/>
              </a:rPr>
              <a:t>disposable income than their younger counterparts to spend on phones. This age/use pattern</a:t>
            </a:r>
          </a:p>
          <a:p>
            <a:pPr>
              <a:spcBef>
                <a:spcPct val="0"/>
              </a:spcBef>
            </a:pPr>
            <a:r>
              <a:rPr lang="en-US" smtClean="0">
                <a:latin typeface="Palatino"/>
              </a:rPr>
              <a:t>holds true among various income levels, though it is most pronounced among the lowest</a:t>
            </a:r>
          </a:p>
          <a:p>
            <a:pPr>
              <a:spcBef>
                <a:spcPct val="0"/>
              </a:spcBef>
            </a:pPr>
            <a:r>
              <a:rPr lang="en-US" smtClean="0">
                <a:latin typeface="Palatino"/>
              </a:rPr>
              <a:t>income group, as shown in Figure 1.1</a:t>
            </a:r>
            <a:endParaRPr lang="fr-FR"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52DCBC9-03DE-4A1D-86FD-7B1420D7109D}" type="slidenum">
              <a:rPr lang="en-US"/>
              <a:pPr fontAlgn="base">
                <a:spcBef>
                  <a:spcPct val="0"/>
                </a:spcBef>
                <a:spcAft>
                  <a:spcPct val="0"/>
                </a:spcAft>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81A62F-3A3D-4858-9C6C-7B7E1B84DC9C}" type="slidenum">
              <a:rPr lang="en-US" smtClean="0"/>
              <a:pPr>
                <a:defRPr/>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Accountability for</a:t>
            </a:r>
            <a:r>
              <a:rPr lang="en-US" baseline="0" dirty="0" smtClean="0"/>
              <a:t> the project is at output level.</a:t>
            </a:r>
          </a:p>
          <a:p>
            <a:r>
              <a:rPr lang="en-US" baseline="0" dirty="0" smtClean="0"/>
              <a:t>Assumptions: </a:t>
            </a:r>
          </a:p>
          <a:p>
            <a:r>
              <a:rPr lang="en-US" baseline="0" dirty="0" smtClean="0"/>
              <a:t>1- Assume that high impact services are available and accessible at referral points; </a:t>
            </a:r>
          </a:p>
          <a:p>
            <a:r>
              <a:rPr lang="en-US" baseline="0" dirty="0" smtClean="0"/>
              <a:t>2- there is an enabling environment  (parents and teachers are supportive, sms it is free, that </a:t>
            </a:r>
          </a:p>
          <a:p>
            <a:endParaRPr lang="en-US" baseline="0" dirty="0" smtClean="0"/>
          </a:p>
          <a:p>
            <a:r>
              <a:rPr lang="en-US" dirty="0" smtClean="0"/>
              <a:t>1- System available</a:t>
            </a:r>
          </a:p>
          <a:p>
            <a:r>
              <a:rPr lang="en-US" dirty="0" smtClean="0"/>
              <a:t>2- Young people</a:t>
            </a:r>
            <a:r>
              <a:rPr lang="en-US" baseline="0" dirty="0" smtClean="0"/>
              <a:t> know about the system</a:t>
            </a:r>
          </a:p>
          <a:p>
            <a:r>
              <a:rPr lang="en-US" baseline="0" dirty="0" smtClean="0"/>
              <a:t>3- Young people utilize the system</a:t>
            </a:r>
          </a:p>
          <a:p>
            <a:r>
              <a:rPr lang="en-US" baseline="0" dirty="0" smtClean="0"/>
              <a:t>4- Youth people increased knowledge of </a:t>
            </a:r>
          </a:p>
          <a:p>
            <a:r>
              <a:rPr lang="en-US" baseline="0" dirty="0" smtClean="0"/>
              <a:t>5- Youth people increased utilization</a:t>
            </a:r>
          </a:p>
          <a:p>
            <a:endParaRPr lang="en-US" dirty="0" smtClean="0"/>
          </a:p>
          <a:p>
            <a:r>
              <a:rPr lang="en-US" dirty="0" smtClean="0"/>
              <a:t>M&amp;E framework (</a:t>
            </a:r>
          </a:p>
          <a:p>
            <a:r>
              <a:rPr lang="en-US" dirty="0" smtClean="0"/>
              <a:t>Baseline:</a:t>
            </a:r>
          </a:p>
          <a:p>
            <a:r>
              <a:rPr lang="en-US" dirty="0" err="1" smtClean="0"/>
              <a:t>Kap</a:t>
            </a:r>
            <a:r>
              <a:rPr lang="en-US" baseline="0" dirty="0" smtClean="0"/>
              <a:t> survey with those who </a:t>
            </a:r>
            <a:r>
              <a:rPr lang="en-US" baseline="0" dirty="0" err="1" smtClean="0"/>
              <a:t>enroled</a:t>
            </a:r>
            <a:endParaRPr lang="en-US" baseline="0" dirty="0" smtClean="0"/>
          </a:p>
          <a:p>
            <a:endParaRPr lang="fr-FR" dirty="0"/>
          </a:p>
        </p:txBody>
      </p:sp>
      <p:sp>
        <p:nvSpPr>
          <p:cNvPr id="4" name="Slide Number Placeholder 3"/>
          <p:cNvSpPr>
            <a:spLocks noGrp="1"/>
          </p:cNvSpPr>
          <p:nvPr>
            <p:ph type="sldNum" sz="quarter" idx="10"/>
          </p:nvPr>
        </p:nvSpPr>
        <p:spPr/>
        <p:txBody>
          <a:bodyPr/>
          <a:lstStyle/>
          <a:p>
            <a:fld id="{F58CE15C-7F01-4B95-B33E-3B16979BA243}" type="slidenum">
              <a:rPr lang="en-GB" smtClean="0"/>
              <a:pPr/>
              <a:t>12</a:t>
            </a:fld>
            <a:endParaRPr lang="en-GB"/>
          </a:p>
        </p:txBody>
      </p:sp>
    </p:spTree>
    <p:extLst>
      <p:ext uri="{BB962C8B-B14F-4D97-AF65-F5344CB8AC3E}">
        <p14:creationId xmlns:p14="http://schemas.microsoft.com/office/powerpoint/2010/main" val="298153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1-Knowledge Bank: this module will provide two-way interactions with U-Reporters. It will link request received through spontaneous SMS from U-Reported to the HIV and STI knowledge designed for the Zambia-U-Report. The knowledge bank will the accessed by SMS counselors who will build a youth friendly and personalized feedback SMS (160 characters in a defined format). U-Reporters will be prompted to forward new information learned with other young people in their phone network, their relatives or within the U-Reporters’ community. We anticipate that the most of the information requested by adolescent and youth through SMS will gravitate around effective mode of HIV prevention, access to youth friendly HIV prevention and treatment services, correcting misconceptions around HIV treatment and mode of transmission, stigma reduction. At the onset of the programme, the knowledge bank will include basic information (global and local HIV and STI burden and epidemiology, modes of transmission, modes of prevention including behavioral and biomedical, treatment, youth friendly HIV services locator, etc.). When required a pool of national HIV and STI experts will be consulted for providing inputs to SMS queries that are beyond the knowledge bank’s content and the technical level of the SMS counselor. </a:t>
            </a:r>
          </a:p>
          <a:p>
            <a:endParaRPr lang="en-US" dirty="0" smtClean="0"/>
          </a:p>
          <a:p>
            <a:r>
              <a:rPr lang="en-US" dirty="0" smtClean="0"/>
              <a:t>At specific time point, cloud analysis of SMS queries will highlight issues to be further developed or to be added de novo in the knowledge bank. To increase efficiency in managing spontaneous SMS requests, the knowledge bank will be gradually customized to allow for semi-automated SMS responses. For example, for any unsolicited SMS, the system could send a standard thematic-based menu requesting the U-Reported to request more information on any thematic by responding with a SMS including the thematic of interest. As part of the operating procedure for responding to SMS request, a maximum threshold of SMS interactions per U-Reporter per day will be set-up, to avoid abuse of the system (e.g. Maximum of 5-10 SMS per day based on the demand). Nevertheless, the module will include a functionality that will allow for flagging critical emergency SMS request (SMS containing some key words like defilement, rape, abuse, accidental exposure to HIV). In such cases an automated feedback with guidance will be sent to the U-Reporter for immediate action (the feedback will request also indicate the option of voice assistance through 990 call line).</a:t>
            </a:r>
          </a:p>
          <a:p>
            <a:endParaRPr lang="en-US" dirty="0" smtClean="0"/>
          </a:p>
          <a:p>
            <a:r>
              <a:rPr lang="en-US" dirty="0" smtClean="0"/>
              <a:t>Module 2:</a:t>
            </a:r>
            <a:r>
              <a:rPr lang="en-US" baseline="0" dirty="0" smtClean="0"/>
              <a:t> </a:t>
            </a:r>
            <a:r>
              <a:rPr lang="en-US" dirty="0" smtClean="0"/>
              <a:t>Poll and Campaign or PIDA (Participate, Influence Demand and Access) – </a:t>
            </a:r>
          </a:p>
          <a:p>
            <a:r>
              <a:rPr lang="en-US" dirty="0" smtClean="0"/>
              <a:t>this module will provide a systematic approach for real-time polling/monitoring youth opinions on issues that affect demand/access and utilization of HIV prevention, treatment and care interventions. For each of the U-Report opinion polls, one thematic will be defined in consultation with key stakeholders including young people themselves, and the key questions (1-5 per poll) will be sent to U-Reporters. All active U-Reporters will be included in opinion polls based on specific polls inclusion criteria (age, sex, geographic location). The proposed hours/day to send opinion polls SMS is 17h00-18h00pm/Friday or 16h00-17h00pm/Saturday. U-Reporters feedback/opinions will be aggregated in the database, timely </a:t>
            </a:r>
            <a:r>
              <a:rPr lang="en-US" dirty="0" err="1" smtClean="0"/>
              <a:t>analysed</a:t>
            </a:r>
            <a:r>
              <a:rPr lang="en-US" dirty="0" smtClean="0"/>
              <a:t> and disseminated to all stakeholders in way that will inform and could influence policy dialogue/strategies formulation to address bottlenecks for youth-sensitive HIV services demand, access and utilization. </a:t>
            </a:r>
          </a:p>
          <a:p>
            <a:endParaRPr lang="en-US" dirty="0" smtClean="0"/>
          </a:p>
          <a:p>
            <a:r>
              <a:rPr lang="en-US" dirty="0" smtClean="0"/>
              <a:t>Opinion polls will be organized in synergy with SMS campaigns. Ideally a U-Report opinion poll should always precede a SMS campaign targeting the U-Reporters community. Feedback from opinion polls will also allow for evidence informed demand-driven communication for </a:t>
            </a:r>
            <a:r>
              <a:rPr lang="en-US" dirty="0" err="1" smtClean="0"/>
              <a:t>behavioural</a:t>
            </a:r>
            <a:r>
              <a:rPr lang="en-US" dirty="0" smtClean="0"/>
              <a:t> change interventions (using mass media and peer-education at community and school level) in targeted district working with local youth U-Reporters, local NGOs partners and through the decentralized units of the national youth development council from the Ministry of Youth and Sport, from Ministry of Education and from Ministry of Health and NAC. This strategy will not only address the gap identified during polls, but it will ensure equitable access to information for more young people (those who are not yet part the U-Report community, those who do not have a cell phone) in targeted areas. </a:t>
            </a:r>
          </a:p>
          <a:p>
            <a:endParaRPr lang="en-US" dirty="0" smtClean="0"/>
          </a:p>
          <a:p>
            <a:r>
              <a:rPr lang="en-US" dirty="0" smtClean="0"/>
              <a:t>Opinion polls on thematic related to knowledge on HIV and STI will be associated with automated feedback providing the right information to the U-Reporter as soon as the response is registered in the database.</a:t>
            </a:r>
          </a:p>
          <a:p>
            <a:endParaRPr lang="fr-FR" dirty="0" smtClean="0"/>
          </a:p>
          <a:p>
            <a:endParaRPr lang="fr-FR" dirty="0"/>
          </a:p>
        </p:txBody>
      </p:sp>
      <p:sp>
        <p:nvSpPr>
          <p:cNvPr id="4" name="Slide Number Placeholder 3"/>
          <p:cNvSpPr>
            <a:spLocks noGrp="1"/>
          </p:cNvSpPr>
          <p:nvPr>
            <p:ph type="sldNum" sz="quarter" idx="10"/>
          </p:nvPr>
        </p:nvSpPr>
        <p:spPr/>
        <p:txBody>
          <a:bodyPr/>
          <a:lstStyle/>
          <a:p>
            <a:pPr>
              <a:defRPr/>
            </a:pPr>
            <a:fld id="{4681A62F-3A3D-4858-9C6C-7B7E1B84DC9C}" type="slidenum">
              <a:rPr lang="en-US" smtClean="0"/>
              <a:pPr>
                <a:defRPr/>
              </a:pPr>
              <a:t>13</a:t>
            </a:fld>
            <a:endParaRPr lang="en-US" dirty="0"/>
          </a:p>
        </p:txBody>
      </p:sp>
    </p:spTree>
    <p:extLst>
      <p:ext uri="{BB962C8B-B14F-4D97-AF65-F5344CB8AC3E}">
        <p14:creationId xmlns:p14="http://schemas.microsoft.com/office/powerpoint/2010/main" val="405077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module will provide two-way interactions with U-Reporters. It will link request received through spontaneous SMS from U-Reported to the HIV and STI knowledge designed for the Zambia-U-Report. The knowledge bank will the accessed by SMS counselors who will build a youth friendly and personalized feedback SMS (160 characters in a defined format). U-Reporters will be prompted to forward new information learned with other young people in their phone network, their relatives or within the U-Reporters’ community. We anticipate that the most of the information requested by adolescent and youth through SMS will gravitate around effective mode of HIV prevention, access to youth friendly HIV prevention and treatment services, correcting misconceptions around HIV treatment and mode of transmission, stigma reduction. At the onset of the programme, the knowledge bank will include basic information (global and local HIV and STI burden and epidemiology, modes of transmission, modes of prevention including behavioral and biomedical, treatment, youth friendly HIV services locator, etc.). When required a pool of national HIV and STI experts will be consulted for providing inputs to SMS queries that are beyond the knowledge bank’s content and the technical level of the SMS counselor. </a:t>
            </a:r>
          </a:p>
          <a:p>
            <a:endParaRPr lang="en-US" dirty="0" smtClean="0"/>
          </a:p>
          <a:p>
            <a:r>
              <a:rPr lang="en-US" dirty="0" smtClean="0"/>
              <a:t>At specific time point, cloud analysis of SMS queries will highlight issues to be further developed or to be added de novo in the knowledge bank. To increase efficiency in managing spontaneous SMS requests, the knowledge bank will be gradually customized to allow for semi-automated SMS responses. For example, for any unsolicited SMS, the system could send a standard thematic-based menu requesting the U-Reported to request more information on any thematic by responding with a SMS including the thematic of interest. As part of the operating procedure for responding to SMS request, a maximum threshold of SMS interactions per U-Reporter per day will be set-up, to avoid abuse of the system (e.g. Maximum of 5-10 SMS per day based on the demand). Nevertheless, the module will include a functionality that will allow for flagging critical emergency SMS request (SMS containing some key words like defilement, rape, abuse, accidental exposure to HIV). In such cases an automated feedback with guidance will be sent to the U-Reporter for immediate action (the feedback will request also indicate the option of voice assistance through 990 call line).</a:t>
            </a:r>
            <a:endParaRPr lang="fr-FR" dirty="0"/>
          </a:p>
        </p:txBody>
      </p:sp>
      <p:sp>
        <p:nvSpPr>
          <p:cNvPr id="4" name="Slide Number Placeholder 3"/>
          <p:cNvSpPr>
            <a:spLocks noGrp="1"/>
          </p:cNvSpPr>
          <p:nvPr>
            <p:ph type="sldNum" sz="quarter" idx="10"/>
          </p:nvPr>
        </p:nvSpPr>
        <p:spPr/>
        <p:txBody>
          <a:bodyPr/>
          <a:lstStyle/>
          <a:p>
            <a:pPr>
              <a:defRPr/>
            </a:pPr>
            <a:fld id="{4681A62F-3A3D-4858-9C6C-7B7E1B84DC9C}" type="slidenum">
              <a:rPr lang="en-US" smtClean="0"/>
              <a:pPr>
                <a:defRPr/>
              </a:pPr>
              <a:t>15</a:t>
            </a:fld>
            <a:endParaRPr lang="en-US" dirty="0"/>
          </a:p>
        </p:txBody>
      </p:sp>
    </p:spTree>
    <p:extLst>
      <p:ext uri="{BB962C8B-B14F-4D97-AF65-F5344CB8AC3E}">
        <p14:creationId xmlns:p14="http://schemas.microsoft.com/office/powerpoint/2010/main" val="47719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431899-53DE-4DC2-9B34-43968552907F}"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6F3CA6-A348-42DF-8FD6-A6C98287EA3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4C5CBC-FF2E-4B14-B19A-E5B1BE83270D}"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0967AB-050B-4993-BA28-DBACAF87B62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B1B918-63BB-4E21-8EF6-818D11909D8E}"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8E7FB2-FCBD-4916-B4E7-2B4712640179}"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A91920-9C62-423C-B71A-5E31FA61AAB7}"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81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42722B-AD53-447D-BAB9-858C8F3025FB}"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6248400" y="5962650"/>
            <a:ext cx="2590800" cy="622300"/>
          </a:xfrm>
          <a:prstGeom prst="rect">
            <a:avLst/>
          </a:prstGeom>
          <a:noFill/>
          <a:ln w="9525">
            <a:noFill/>
            <a:miter lim="800000"/>
            <a:headEnd/>
            <a:tailEnd/>
          </a:ln>
        </p:spPr>
      </p:pic>
      <p:pic>
        <p:nvPicPr>
          <p:cNvPr id="4" name="Picture 4"/>
          <p:cNvPicPr>
            <a:picLocks noChangeAspect="1" noChangeArrowheads="1"/>
          </p:cNvPicPr>
          <p:nvPr/>
        </p:nvPicPr>
        <p:blipFill>
          <a:blip r:embed="rId3"/>
          <a:srcRect/>
          <a:stretch>
            <a:fillRect/>
          </a:stretch>
        </p:blipFill>
        <p:spPr bwMode="auto">
          <a:xfrm>
            <a:off x="914400" y="5867400"/>
            <a:ext cx="3048000" cy="773113"/>
          </a:xfrm>
          <a:prstGeom prst="rect">
            <a:avLst/>
          </a:prstGeom>
          <a:noFill/>
          <a:ln w="9525">
            <a:noFill/>
            <a:miter lim="800000"/>
            <a:headEnd/>
            <a:tailEnd/>
          </a:ln>
        </p:spPr>
      </p:pic>
      <p:sp>
        <p:nvSpPr>
          <p:cNvPr id="88066" name="Rectangle 2"/>
          <p:cNvSpPr>
            <a:spLocks noGrp="1" noChangeArrowheads="1"/>
          </p:cNvSpPr>
          <p:nvPr>
            <p:ph type="ctrTitle"/>
          </p:nvPr>
        </p:nvSpPr>
        <p:spPr>
          <a:xfrm>
            <a:off x="457200" y="1752600"/>
            <a:ext cx="8229600" cy="2057400"/>
          </a:xfrm>
        </p:spPr>
        <p:txBody>
          <a:bodyPr/>
          <a:lstStyle>
            <a:lvl1pPr>
              <a:defRPr sz="6000" b="0">
                <a:solidFill>
                  <a:schemeClr val="bg1"/>
                </a:solidFill>
              </a:defRPr>
            </a:lvl1pPr>
          </a:lstStyle>
          <a:p>
            <a:r>
              <a:rPr lang="en-US"/>
              <a:t>PROGRAMME COMMUNICATION </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83AAFF-B015-4BE8-BC85-BE5CC98915BA}" type="slidenum">
              <a:rPr lang="en-US"/>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E822DA-2B18-42A3-88E7-36D9098B09CD}"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733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733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FB1649-6AC0-4512-BED8-61B67845B0C6}"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F79808-603C-44E6-9274-CDA04836EDF5}"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92FE0B-8F2F-46FC-B373-80685123296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50D6DE-A5CD-40B1-9AC9-BF9BA0DBA2D2}"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DF87E6-0202-4748-B47C-462CA65554F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56F65A-CB0E-4101-9F61-6813148F89E8}"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B6B28C-C118-46E5-82B8-FDB8ADFC7FF9}" type="slidenum">
              <a:rPr lang="en-US"/>
              <a:pPr>
                <a:defRPr/>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3DBF69-D424-472F-95D6-B65E430ADC32}" type="slidenum">
              <a:rPr lang="en-US"/>
              <a:pPr>
                <a:defRPr/>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4A48F4-C18F-42C5-A36D-2F665945A31E}" type="slidenum">
              <a:rPr lang="en-US"/>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81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860A52-2DA6-4D99-8B91-9C986002A641}" type="slidenum">
              <a:rPr lang="en-US"/>
              <a:pPr>
                <a:defRPr/>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AA44B5D7-9D2F-4C65-A30B-E66DF65F5B34}" type="datetimeFigureOut">
              <a:rPr lang="fr-FR" smtClean="0">
                <a:solidFill>
                  <a:prstClr val="black">
                    <a:tint val="75000"/>
                  </a:prstClr>
                </a:solidFill>
              </a:rPr>
              <a:pPr/>
              <a:t>19/06/2013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24FBA31-098B-4406-9ECA-A8872334F98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77359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A44B5D7-9D2F-4C65-A30B-E66DF65F5B34}" type="datetimeFigureOut">
              <a:rPr lang="fr-FR" smtClean="0">
                <a:solidFill>
                  <a:prstClr val="black">
                    <a:tint val="75000"/>
                  </a:prstClr>
                </a:solidFill>
              </a:rPr>
              <a:pPr/>
              <a:t>19/06/2013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24FBA31-098B-4406-9ECA-A8872334F98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697457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4B5D7-9D2F-4C65-A30B-E66DF65F5B34}" type="datetimeFigureOut">
              <a:rPr lang="fr-FR" smtClean="0">
                <a:solidFill>
                  <a:prstClr val="black">
                    <a:tint val="75000"/>
                  </a:prstClr>
                </a:solidFill>
              </a:rPr>
              <a:pPr/>
              <a:t>19/06/2013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24FBA31-098B-4406-9ECA-A8872334F98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173253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A44B5D7-9D2F-4C65-A30B-E66DF65F5B34}" type="datetimeFigureOut">
              <a:rPr lang="fr-FR" smtClean="0">
                <a:solidFill>
                  <a:prstClr val="black">
                    <a:tint val="75000"/>
                  </a:prstClr>
                </a:solidFill>
              </a:rPr>
              <a:pPr/>
              <a:t>19/06/2013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24FBA31-098B-4406-9ECA-A8872334F98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533981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AA44B5D7-9D2F-4C65-A30B-E66DF65F5B34}" type="datetimeFigureOut">
              <a:rPr lang="fr-FR" smtClean="0">
                <a:solidFill>
                  <a:prstClr val="black">
                    <a:tint val="75000"/>
                  </a:prstClr>
                </a:solidFill>
              </a:rPr>
              <a:pPr/>
              <a:t>19/06/2013</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824FBA31-098B-4406-9ECA-A8872334F98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2734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B6CCF0B-5F5D-4D14-91DC-4D24DB9F1EC3}"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62EF1-F3B0-410D-8E9A-D9555BBCD113}"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AA44B5D7-9D2F-4C65-A30B-E66DF65F5B34}" type="datetimeFigureOut">
              <a:rPr lang="fr-FR" smtClean="0">
                <a:solidFill>
                  <a:prstClr val="black">
                    <a:tint val="75000"/>
                  </a:prstClr>
                </a:solidFill>
              </a:rPr>
              <a:pPr/>
              <a:t>19/06/2013</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824FBA31-098B-4406-9ECA-A8872334F98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9840351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4B5D7-9D2F-4C65-A30B-E66DF65F5B34}" type="datetimeFigureOut">
              <a:rPr lang="fr-FR" smtClean="0">
                <a:solidFill>
                  <a:prstClr val="black">
                    <a:tint val="75000"/>
                  </a:prstClr>
                </a:solidFill>
              </a:rPr>
              <a:pPr/>
              <a:t>19/06/2013</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824FBA31-098B-4406-9ECA-A8872334F98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518364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4B5D7-9D2F-4C65-A30B-E66DF65F5B34}" type="datetimeFigureOut">
              <a:rPr lang="fr-FR" smtClean="0">
                <a:solidFill>
                  <a:prstClr val="black">
                    <a:tint val="75000"/>
                  </a:prstClr>
                </a:solidFill>
              </a:rPr>
              <a:pPr/>
              <a:t>19/06/2013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24FBA31-098B-4406-9ECA-A8872334F98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553117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4B5D7-9D2F-4C65-A30B-E66DF65F5B34}" type="datetimeFigureOut">
              <a:rPr lang="fr-FR" smtClean="0">
                <a:solidFill>
                  <a:prstClr val="black">
                    <a:tint val="75000"/>
                  </a:prstClr>
                </a:solidFill>
              </a:rPr>
              <a:pPr/>
              <a:t>19/06/2013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24FBA31-098B-4406-9ECA-A8872334F98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828203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A44B5D7-9D2F-4C65-A30B-E66DF65F5B34}" type="datetimeFigureOut">
              <a:rPr lang="fr-FR" smtClean="0">
                <a:solidFill>
                  <a:prstClr val="black">
                    <a:tint val="75000"/>
                  </a:prstClr>
                </a:solidFill>
              </a:rPr>
              <a:pPr/>
              <a:t>19/06/2013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24FBA31-098B-4406-9ECA-A8872334F98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411444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A44B5D7-9D2F-4C65-A30B-E66DF65F5B34}" type="datetimeFigureOut">
              <a:rPr lang="fr-FR" smtClean="0">
                <a:solidFill>
                  <a:prstClr val="black">
                    <a:tint val="75000"/>
                  </a:prstClr>
                </a:solidFill>
              </a:rPr>
              <a:pPr/>
              <a:t>19/06/2013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24FBA31-098B-4406-9ECA-A8872334F98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490626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A6A17E3-369F-4FD3-9B12-7E2E37AFEC57}" type="datetimeFigureOut">
              <a:rPr lang="fr-FR" smtClean="0">
                <a:solidFill>
                  <a:prstClr val="black">
                    <a:tint val="75000"/>
                  </a:prstClr>
                </a:solidFill>
              </a:rPr>
              <a:pPr/>
              <a:t>19/06/2013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4179CA9-3E72-4D36-9C45-F47343E090C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885822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A6A17E3-369F-4FD3-9B12-7E2E37AFEC57}" type="datetimeFigureOut">
              <a:rPr lang="fr-FR" smtClean="0">
                <a:solidFill>
                  <a:prstClr val="black">
                    <a:tint val="75000"/>
                  </a:prstClr>
                </a:solidFill>
              </a:rPr>
              <a:pPr/>
              <a:t>19/06/2013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4179CA9-3E72-4D36-9C45-F47343E090C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646186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6A17E3-369F-4FD3-9B12-7E2E37AFEC57}" type="datetimeFigureOut">
              <a:rPr lang="fr-FR" smtClean="0">
                <a:solidFill>
                  <a:prstClr val="black">
                    <a:tint val="75000"/>
                  </a:prstClr>
                </a:solidFill>
              </a:rPr>
              <a:pPr/>
              <a:t>19/06/2013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4179CA9-3E72-4D36-9C45-F47343E090C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751686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A6A17E3-369F-4FD3-9B12-7E2E37AFEC57}" type="datetimeFigureOut">
              <a:rPr lang="fr-FR" smtClean="0">
                <a:solidFill>
                  <a:prstClr val="black">
                    <a:tint val="75000"/>
                  </a:prstClr>
                </a:solidFill>
              </a:rPr>
              <a:pPr/>
              <a:t>19/06/2013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4179CA9-3E72-4D36-9C45-F47343E090C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7398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71713E-3E4C-4346-AD50-BA67CD1D355A}"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DB36B8-0949-45A4-8D5A-254A135928CF}"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A6A17E3-369F-4FD3-9B12-7E2E37AFEC57}" type="datetimeFigureOut">
              <a:rPr lang="fr-FR" smtClean="0">
                <a:solidFill>
                  <a:prstClr val="black">
                    <a:tint val="75000"/>
                  </a:prstClr>
                </a:solidFill>
              </a:rPr>
              <a:pPr/>
              <a:t>19/06/2013</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C4179CA9-3E72-4D36-9C45-F47343E090C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640448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A6A17E3-369F-4FD3-9B12-7E2E37AFEC57}" type="datetimeFigureOut">
              <a:rPr lang="fr-FR" smtClean="0">
                <a:solidFill>
                  <a:prstClr val="black">
                    <a:tint val="75000"/>
                  </a:prstClr>
                </a:solidFill>
              </a:rPr>
              <a:pPr/>
              <a:t>19/06/2013</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C4179CA9-3E72-4D36-9C45-F47343E090C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610069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A17E3-369F-4FD3-9B12-7E2E37AFEC57}" type="datetimeFigureOut">
              <a:rPr lang="fr-FR" smtClean="0">
                <a:solidFill>
                  <a:prstClr val="black">
                    <a:tint val="75000"/>
                  </a:prstClr>
                </a:solidFill>
              </a:rPr>
              <a:pPr/>
              <a:t>19/06/2013</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C4179CA9-3E72-4D36-9C45-F47343E090C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408371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A17E3-369F-4FD3-9B12-7E2E37AFEC57}" type="datetimeFigureOut">
              <a:rPr lang="fr-FR" smtClean="0">
                <a:solidFill>
                  <a:prstClr val="black">
                    <a:tint val="75000"/>
                  </a:prstClr>
                </a:solidFill>
              </a:rPr>
              <a:pPr/>
              <a:t>19/06/2013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4179CA9-3E72-4D36-9C45-F47343E090C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127438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A17E3-369F-4FD3-9B12-7E2E37AFEC57}" type="datetimeFigureOut">
              <a:rPr lang="fr-FR" smtClean="0">
                <a:solidFill>
                  <a:prstClr val="black">
                    <a:tint val="75000"/>
                  </a:prstClr>
                </a:solidFill>
              </a:rPr>
              <a:pPr/>
              <a:t>19/06/2013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4179CA9-3E72-4D36-9C45-F47343E090C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216799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A6A17E3-369F-4FD3-9B12-7E2E37AFEC57}" type="datetimeFigureOut">
              <a:rPr lang="fr-FR" smtClean="0">
                <a:solidFill>
                  <a:prstClr val="black">
                    <a:tint val="75000"/>
                  </a:prstClr>
                </a:solidFill>
              </a:rPr>
              <a:pPr/>
              <a:t>19/06/2013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4179CA9-3E72-4D36-9C45-F47343E090C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377231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A6A17E3-369F-4FD3-9B12-7E2E37AFEC57}" type="datetimeFigureOut">
              <a:rPr lang="fr-FR" smtClean="0">
                <a:solidFill>
                  <a:prstClr val="black">
                    <a:tint val="75000"/>
                  </a:prstClr>
                </a:solidFill>
              </a:rPr>
              <a:pPr/>
              <a:t>19/06/2013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4179CA9-3E72-4D36-9C45-F47343E090C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090839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1385AF-2033-48FE-A063-62422EE1E743}" type="datetimeFigureOut">
              <a:rPr lang="en-US" smtClean="0">
                <a:solidFill>
                  <a:prstClr val="black">
                    <a:tint val="75000"/>
                  </a:prstClr>
                </a:solidFill>
              </a:rPr>
              <a:pPr/>
              <a:t>19-Jun-13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9FE54-3371-4988-A0BC-F900241AA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724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385AF-2033-48FE-A063-62422EE1E743}" type="datetimeFigureOut">
              <a:rPr lang="en-US" smtClean="0">
                <a:solidFill>
                  <a:prstClr val="black">
                    <a:tint val="75000"/>
                  </a:prstClr>
                </a:solidFill>
              </a:rPr>
              <a:pPr/>
              <a:t>19-Jun-13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9FE54-3371-4988-A0BC-F900241AA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5970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1385AF-2033-48FE-A063-62422EE1E743}" type="datetimeFigureOut">
              <a:rPr lang="en-US" smtClean="0">
                <a:solidFill>
                  <a:prstClr val="black">
                    <a:tint val="75000"/>
                  </a:prstClr>
                </a:solidFill>
              </a:rPr>
              <a:pPr/>
              <a:t>19-Jun-13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9FE54-3371-4988-A0BC-F900241AA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274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8A84CB-9482-461E-B50C-439450A36745}"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046FD7-7E69-42B5-A41D-3F4B672EE01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1385AF-2033-48FE-A063-62422EE1E743}" type="datetimeFigureOut">
              <a:rPr lang="en-US" smtClean="0">
                <a:solidFill>
                  <a:prstClr val="black">
                    <a:tint val="75000"/>
                  </a:prstClr>
                </a:solidFill>
              </a:rPr>
              <a:pPr/>
              <a:t>19-Jun-13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9FE54-3371-4988-A0BC-F900241AA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1563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1385AF-2033-48FE-A063-62422EE1E743}" type="datetimeFigureOut">
              <a:rPr lang="en-US" smtClean="0">
                <a:solidFill>
                  <a:prstClr val="black">
                    <a:tint val="75000"/>
                  </a:prstClr>
                </a:solidFill>
              </a:rPr>
              <a:pPr/>
              <a:t>19-Jun-13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69FE54-3371-4988-A0BC-F900241AA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4470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1385AF-2033-48FE-A063-62422EE1E743}" type="datetimeFigureOut">
              <a:rPr lang="en-US" smtClean="0">
                <a:solidFill>
                  <a:prstClr val="black">
                    <a:tint val="75000"/>
                  </a:prstClr>
                </a:solidFill>
              </a:rPr>
              <a:pPr/>
              <a:t>19-Jun-13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69FE54-3371-4988-A0BC-F900241AA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7709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385AF-2033-48FE-A063-62422EE1E743}" type="datetimeFigureOut">
              <a:rPr lang="en-US" smtClean="0">
                <a:solidFill>
                  <a:prstClr val="black">
                    <a:tint val="75000"/>
                  </a:prstClr>
                </a:solidFill>
              </a:rPr>
              <a:pPr/>
              <a:t>19-Jun-13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69FE54-3371-4988-A0BC-F900241AA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4881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385AF-2033-48FE-A063-62422EE1E743}" type="datetimeFigureOut">
              <a:rPr lang="en-US" smtClean="0">
                <a:solidFill>
                  <a:prstClr val="black">
                    <a:tint val="75000"/>
                  </a:prstClr>
                </a:solidFill>
              </a:rPr>
              <a:pPr/>
              <a:t>19-Jun-13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9FE54-3371-4988-A0BC-F900241AA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1718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385AF-2033-48FE-A063-62422EE1E743}" type="datetimeFigureOut">
              <a:rPr lang="en-US" smtClean="0">
                <a:solidFill>
                  <a:prstClr val="black">
                    <a:tint val="75000"/>
                  </a:prstClr>
                </a:solidFill>
              </a:rPr>
              <a:pPr/>
              <a:t>19-Jun-13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9FE54-3371-4988-A0BC-F900241AA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0547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385AF-2033-48FE-A063-62422EE1E743}" type="datetimeFigureOut">
              <a:rPr lang="en-US" smtClean="0">
                <a:solidFill>
                  <a:prstClr val="black">
                    <a:tint val="75000"/>
                  </a:prstClr>
                </a:solidFill>
              </a:rPr>
              <a:pPr/>
              <a:t>19-Jun-13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9FE54-3371-4988-A0BC-F900241AA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3004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385AF-2033-48FE-A063-62422EE1E743}" type="datetimeFigureOut">
              <a:rPr lang="en-US" smtClean="0">
                <a:solidFill>
                  <a:prstClr val="black">
                    <a:tint val="75000"/>
                  </a:prstClr>
                </a:solidFill>
              </a:rPr>
              <a:pPr/>
              <a:t>19-Jun-13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9FE54-3371-4988-A0BC-F900241AA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406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0ED190-743B-433A-9981-05CE7B90CBC9}"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EB0DF0-9E33-47D3-846F-106F601EF96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09284F-2630-4B19-AAD2-6463AA716FB8}" type="datetimeFigureOut">
              <a:rPr lang="en-US"/>
              <a:pPr>
                <a:defRPr/>
              </a:pPr>
              <a:t>19-Jun-13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45B1AA-57D2-42A9-9713-4A682B965DE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9234F5-1883-41CA-AE35-15A465297184}" type="datetimeFigureOut">
              <a:rPr lang="en-US"/>
              <a:pPr>
                <a:defRPr/>
              </a:pPr>
              <a:t>19-Jun-13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A32C25-929A-4342-AAF9-B49168C4EA4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2306C0-F6E8-49DD-866A-67556FBB8529}" type="datetimeFigureOut">
              <a:rPr lang="en-US"/>
              <a:pPr>
                <a:defRPr/>
              </a:pPr>
              <a:t>19-Jun-13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A7F4428-88AA-4A3E-BC09-BC3581627FB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3F72B8-00FA-4D2A-B14A-6258F78C63AE}"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C076F3-EEE2-449D-AF16-8754723B22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6C56CD-CF49-4CFC-B1B4-667387321D73}"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3AEA98-959B-4A17-90DE-F03A1EBE043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8F3239-9C75-45FC-8316-349FB885D0D4}"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9382D3-F4AE-4EE9-B84B-A02C9142AAE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8FC640-1562-4EAE-AAD8-985C169B2AC0}"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D672C3-FF2B-4028-93CF-3A620AEB2CB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D1E424-9002-49AA-8188-5DD946D39374}"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7B073E-9178-40A9-9B55-1BA739A7F38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2D237D-F506-47B5-9617-27C54047AADF}" type="datetimeFigureOut">
              <a:rPr lang="en-US"/>
              <a:pPr>
                <a:defRPr/>
              </a:pPr>
              <a:t>19-Jun-13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0DC671C-0969-4CCD-BB73-BE531D83D82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5203A67-1294-43E5-A794-AC8DEBF6815D}"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A1ED67-17DA-45C5-9BCE-DFFF1F0A855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CAEC78-0F62-4D73-AAF8-BDAF386EE5F8}"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649C10-B241-4280-A988-679A0EE25C9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4E42D7-29EF-4B4D-9747-44920931752E}"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C4D521-8B79-4F10-A690-08B7754832E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AE83FE-995A-4557-8072-6A93F3039F11}"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893DD0-2C39-4DFE-9240-3E363079C0C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5D3AD9-E793-493F-8262-4B4B13196AA5}" type="datetimeFigureOut">
              <a:rPr lang="en-US"/>
              <a:pPr>
                <a:defRPr/>
              </a:pPr>
              <a:t>19-Jun-13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56A9FC-16EB-4994-93D0-92BEFFD73E3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687749-AB3B-43D9-82D6-6517B89882F8}" type="datetimeFigureOut">
              <a:rPr lang="en-US"/>
              <a:pPr>
                <a:defRPr/>
              </a:pPr>
              <a:t>19-Jun-13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28B2B3-C51F-4FA7-8A42-F0EF75E6B6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F2B676-0039-4CA1-B095-F345A082B5A7}"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9F7FA8-905A-4205-B18F-E1FB541DED3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0D4504-8386-4D20-A27B-09B3AD5ABFC9}" type="datetimeFigureOut">
              <a:rPr lang="en-US"/>
              <a:pPr>
                <a:defRPr/>
              </a:pPr>
              <a:t>19-Jun-13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93D4EE7-1053-492E-9682-42B14C7A964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9A1935-E040-4EBB-8D92-B08A6EFCA285}"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0E8452-97CA-4045-9ED1-C666F8ADC47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4192A4-1F03-4335-B145-AE418D9ECAEF}"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79CF5E-D2AD-43B5-BDEC-4D898AD9470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5D8243-E776-468D-B627-3A267242EC3A}"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77C331-D061-4541-B335-0F0FF958854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0E45D0-D488-4911-8669-24F01B7E38EB}"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C58377-181C-4D18-8435-D8137F7300B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6" descr="C:\Users\polydia\Desktop\Presentation1.jpg"/>
          <p:cNvPicPr>
            <a:picLocks noChangeAspect="1" noChangeArrowheads="1"/>
          </p:cNvPicPr>
          <p:nvPr userDrawn="1"/>
        </p:nvPicPr>
        <p:blipFill>
          <a:blip r:embed="rId2"/>
          <a:srcRect/>
          <a:stretch>
            <a:fillRect/>
          </a:stretch>
        </p:blipFill>
        <p:spPr bwMode="auto">
          <a:xfrm>
            <a:off x="0" y="6057900"/>
            <a:ext cx="9144000" cy="8001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C412A94E-5A84-45DB-AC62-9F540960C0E2}" type="datetimeFigureOut">
              <a:rPr lang="en-US"/>
              <a:pPr>
                <a:defRPr/>
              </a:pPr>
              <a:t>19-Jun-13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72EF95B-3955-48B8-918C-CA2D11AD0F3F}"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6248400" y="5962650"/>
            <a:ext cx="2590800" cy="622300"/>
          </a:xfrm>
          <a:prstGeom prst="rect">
            <a:avLst/>
          </a:prstGeom>
          <a:noFill/>
          <a:ln w="9525">
            <a:noFill/>
            <a:miter lim="800000"/>
            <a:headEnd/>
            <a:tailEnd/>
          </a:ln>
        </p:spPr>
      </p:pic>
      <p:pic>
        <p:nvPicPr>
          <p:cNvPr id="4" name="Picture 4"/>
          <p:cNvPicPr>
            <a:picLocks noChangeAspect="1" noChangeArrowheads="1"/>
          </p:cNvPicPr>
          <p:nvPr/>
        </p:nvPicPr>
        <p:blipFill>
          <a:blip r:embed="rId3"/>
          <a:srcRect/>
          <a:stretch>
            <a:fillRect/>
          </a:stretch>
        </p:blipFill>
        <p:spPr bwMode="auto">
          <a:xfrm>
            <a:off x="914400" y="5867400"/>
            <a:ext cx="3048000" cy="773113"/>
          </a:xfrm>
          <a:prstGeom prst="rect">
            <a:avLst/>
          </a:prstGeom>
          <a:noFill/>
          <a:ln w="9525">
            <a:noFill/>
            <a:miter lim="800000"/>
            <a:headEnd/>
            <a:tailEnd/>
          </a:ln>
        </p:spPr>
      </p:pic>
      <p:sp>
        <p:nvSpPr>
          <p:cNvPr id="80898" name="Rectangle 2"/>
          <p:cNvSpPr>
            <a:spLocks noGrp="1" noChangeArrowheads="1"/>
          </p:cNvSpPr>
          <p:nvPr>
            <p:ph type="ctrTitle"/>
          </p:nvPr>
        </p:nvSpPr>
        <p:spPr>
          <a:xfrm>
            <a:off x="457200" y="1752600"/>
            <a:ext cx="8229600" cy="2057400"/>
          </a:xfrm>
        </p:spPr>
        <p:txBody>
          <a:bodyPr/>
          <a:lstStyle>
            <a:lvl1pPr>
              <a:defRPr sz="6000" b="0">
                <a:solidFill>
                  <a:schemeClr val="bg1"/>
                </a:solidFill>
              </a:defRPr>
            </a:lvl1pPr>
          </a:lstStyle>
          <a:p>
            <a:r>
              <a:rPr lang="en-US"/>
              <a:t>PROGRAMME COMMUNICATION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Users\polydia\Desktop\Presentation1.jpg"/>
          <p:cNvPicPr>
            <a:picLocks noChangeAspect="1" noChangeArrowheads="1"/>
          </p:cNvPicPr>
          <p:nvPr userDrawn="1"/>
        </p:nvPicPr>
        <p:blipFill>
          <a:blip r:embed="rId2"/>
          <a:srcRect/>
          <a:stretch>
            <a:fillRect/>
          </a:stretch>
        </p:blipFill>
        <p:spPr bwMode="auto">
          <a:xfrm>
            <a:off x="0" y="6057900"/>
            <a:ext cx="9144000" cy="8001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a:p>
            <a:pPr>
              <a:defRPr/>
            </a:pPr>
            <a:endParaRPr lang="en-US"/>
          </a:p>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A8879A9-FE50-4F3F-9557-B4691F5E2111}"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F7AB2C-4206-4496-BD8E-C5D861C09034}"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8AE9E-CADE-4D11-9FFC-AD12DB1BC41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94AF4E-B176-4DED-826B-50C4D5605362}"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03D63B-2BD5-417B-9B0E-C192A43CAA9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733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733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0ADA80-229F-41BD-B47C-088D072B5FB8}"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3578CC-E54A-43C6-861C-D2BEDEC80A3E}"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6FD754-4F61-4F31-BFF1-96ED63E41E8A}"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287A86-4B4F-4750-937D-D50EA4AAFA09}"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98DBBA-D5C6-4F5A-8F3C-27B21ACB44B4}"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630E5-B7AB-4BF4-A3A8-1855FE08151D}"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10A492-BC7B-4CF2-A3C6-A6827A26130E}"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81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8128B3-330F-453C-AB44-BE2B6A64DB36}"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B6DF639-CE8C-47EA-9DA1-FDAA65A2DC34}"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ADCE19-1E55-400F-98FF-B0C1C85AB0DA}"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3BB138-2CE8-4B01-B1D9-CD8C15D7C363}"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7F9905-1647-4112-A071-68AC77F608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89B182-69F0-4841-BE42-5D01ACB064CD}" type="datetimeFigureOut">
              <a:rPr lang="en-US"/>
              <a:pPr>
                <a:defRPr/>
              </a:pPr>
              <a:t>19-Jun-13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866EE79-4A38-4141-9FAF-F7CCF17A678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31D99D-5650-4B3D-BF10-A4BE1D4830F9}"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44CFE0-AF76-410E-960A-F51ACEE42965}"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EB9305-0C96-45C9-B764-BA878D9242F8}"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21D989-9685-4777-8517-5C0513C331CB}"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388009-C6D2-4C4F-BC60-4B9D6233E8B6}" type="datetimeFigureOut">
              <a:rPr lang="en-US"/>
              <a:pPr>
                <a:defRPr/>
              </a:pPr>
              <a:t>19-Jun-13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D64ABC-0AA1-4536-8396-800466705B42}"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A8E175-D626-4CF3-9DEC-DCC26E08104F}" type="datetimeFigureOut">
              <a:rPr lang="en-US"/>
              <a:pPr>
                <a:defRPr/>
              </a:pPr>
              <a:t>19-Jun-13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B58230-F45E-42D3-BBB9-6EC04D4A8C68}"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F3928B-8EFF-40D8-B2EC-27F6A1001655}" type="datetimeFigureOut">
              <a:rPr lang="en-US"/>
              <a:pPr>
                <a:defRPr/>
              </a:pPr>
              <a:t>19-Jun-13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8C9D8D-D54E-4DC7-A530-0B9F0C95E8B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9507A7-6785-449C-BCCC-8F3B3E8B0B88}"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F2F545-778F-49CD-ABA4-D554D1234DF7}"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638A6D-16B2-4254-87EA-AAD2DA6067EC}"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C4C77F-BDEB-4235-BD33-81AF004611AB}"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AC1FAF-D246-49CC-A93A-B1B01FA00613}"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DA89E-95B4-4662-A6C4-B5FF34E8ED29}"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6B22ED-308A-4AFA-8878-638FF3BFEA45}"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11C77B-01C0-46DC-B2FA-78203B826A72}"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307405-5247-4ECF-98AF-D7583FC2D0BB}" type="datetimeFigureOut">
              <a:rPr lang="en-US"/>
              <a:pPr>
                <a:defRPr/>
              </a:pPr>
              <a:t>19-Jun-13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0B3F74-B5AD-4F3A-92BE-FF5C3299A1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F8BB50-0CFE-4FE9-84B8-AEEA0990E0E1}" type="datetimeFigureOut">
              <a:rPr lang="en-US"/>
              <a:pPr>
                <a:defRPr/>
              </a:pPr>
              <a:t>19-Jun-13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31578C-69DE-4BD5-BF37-34D0D5BA4DA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5498F4-4DD7-494B-B5D5-FC6D80B0668B}"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0B16E0-8763-4841-BA93-E3D9336254DA}"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078F8D-4FD8-4EFC-BD59-31933A6B781D}"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05D1ED-365B-4E3E-B99E-2479DCBE80ED}"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A9207D-F3EA-437B-88F7-FB7F099D727F}"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EA0747-8C6F-41C7-961A-0AB9896B58C0}"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3AB8ED-1BCD-4553-BB70-735D7965CB6E}"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D1F1EF-CB74-400F-B5D8-E890754B6DF4}"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D801B0-0C51-4C8C-AE32-4F594DDB6C41}" type="datetimeFigureOut">
              <a:rPr lang="en-US"/>
              <a:pPr>
                <a:defRPr/>
              </a:pPr>
              <a:t>19-Jun-13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DD5E2C3-951E-40C1-AC4F-C3F8419F2A8C}"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1CCE76-B885-473C-9DCC-05F3C90E929B}" type="datetimeFigureOut">
              <a:rPr lang="en-US"/>
              <a:pPr>
                <a:defRPr/>
              </a:pPr>
              <a:t>19-Jun-13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712BDB-451C-4BB1-BA20-9585F921D609}"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508701-5781-43D7-AC1D-1BE680368103}" type="datetimeFigureOut">
              <a:rPr lang="en-US"/>
              <a:pPr>
                <a:defRPr/>
              </a:pPr>
              <a:t>19-Jun-13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BBF5CC-6F2E-42F4-84E9-B8F896392583}"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5AF2D5-5EC4-4BAA-B190-9658099D98A8}"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51DFD4-F521-43CD-B20F-C9C9A3BFC397}"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55C6F0-C838-4A44-9230-043742E94A70}"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B252DD-DC99-43C5-AEA3-A6633174F74F}"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F16FDD-1091-4AC6-82B2-CF2B5D09421A}"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40D2D-8E4D-4CBA-9CB1-A95E46434E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E311EE-7F1C-4C7F-9985-88F76565FC18}" type="datetimeFigureOut">
              <a:rPr lang="en-US"/>
              <a:pPr>
                <a:defRPr/>
              </a:pPr>
              <a:t>19-Jun-13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F5C5B1-10AB-4E80-9CC5-98A3E9C7EC1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29820F-F5EF-45CF-BD17-2A34BFD50187}" type="datetimeFigureOut">
              <a:rPr lang="en-US"/>
              <a:pPr>
                <a:defRPr/>
              </a:pPr>
              <a:t>19-Jun-13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FC0A34-A343-4312-B737-9B58AFA50A16}"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C25410-9D46-4B56-8C6D-0926AC2F72C0}"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1852F5-1392-46B2-BD06-9236543BD00A}"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0F63C0-92B7-49D6-B6A5-D528D5965E46}"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560B65-0003-4C7E-8836-95D03FE6F390}"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105C87D-A0A2-4989-8F1D-271F4D537ACE}"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8E4CE9-0884-482B-B33A-C3BFFD8305E8}"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68436E-16E5-4EF8-BEDF-1784B6FA9022}"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56D257-9276-4065-91A4-EC65E9DF5548}"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D5DB0A-150C-44C6-8FEC-94C1FC89625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C5A92E-2403-4B86-A18F-116A0C4F6B75}"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24BEFB-427C-4196-B8B2-7B8F2A2EB53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9ACD66-2167-409E-B983-BEF4434440D9}"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F4936F-BB1B-4988-9B71-148E89BFB4FA}"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6248400" y="5962650"/>
            <a:ext cx="2590800" cy="622300"/>
          </a:xfrm>
          <a:prstGeom prst="rect">
            <a:avLst/>
          </a:prstGeom>
          <a:noFill/>
          <a:ln w="9525">
            <a:noFill/>
            <a:miter lim="800000"/>
            <a:headEnd/>
            <a:tailEnd/>
          </a:ln>
        </p:spPr>
      </p:pic>
      <p:pic>
        <p:nvPicPr>
          <p:cNvPr id="4" name="Picture 4"/>
          <p:cNvPicPr>
            <a:picLocks noChangeAspect="1" noChangeArrowheads="1"/>
          </p:cNvPicPr>
          <p:nvPr/>
        </p:nvPicPr>
        <p:blipFill>
          <a:blip r:embed="rId3"/>
          <a:srcRect/>
          <a:stretch>
            <a:fillRect/>
          </a:stretch>
        </p:blipFill>
        <p:spPr bwMode="auto">
          <a:xfrm>
            <a:off x="914400" y="5867400"/>
            <a:ext cx="3048000" cy="773113"/>
          </a:xfrm>
          <a:prstGeom prst="rect">
            <a:avLst/>
          </a:prstGeom>
          <a:noFill/>
          <a:ln w="9525">
            <a:noFill/>
            <a:miter lim="800000"/>
            <a:headEnd/>
            <a:tailEnd/>
          </a:ln>
        </p:spPr>
      </p:pic>
      <p:sp>
        <p:nvSpPr>
          <p:cNvPr id="83970" name="Rectangle 2"/>
          <p:cNvSpPr>
            <a:spLocks noGrp="1" noChangeArrowheads="1"/>
          </p:cNvSpPr>
          <p:nvPr>
            <p:ph type="ctrTitle"/>
          </p:nvPr>
        </p:nvSpPr>
        <p:spPr>
          <a:xfrm>
            <a:off x="457200" y="1752600"/>
            <a:ext cx="8229600" cy="2057400"/>
          </a:xfrm>
        </p:spPr>
        <p:txBody>
          <a:bodyPr/>
          <a:lstStyle>
            <a:lvl1pPr>
              <a:defRPr sz="6000" b="0">
                <a:solidFill>
                  <a:schemeClr val="bg1"/>
                </a:solidFill>
              </a:defRPr>
            </a:lvl1pPr>
          </a:lstStyle>
          <a:p>
            <a:r>
              <a:rPr lang="en-US"/>
              <a:t>PROGRAMME COMMUNICATION </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FDBC2E-3DFC-489D-B56E-4AA57C655A48}"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CAA5B2-94B6-4703-81C9-4BDB6CAA586A}"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733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733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D04995-2C50-48BC-A4B4-C28D3CCB465E}"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1658CB-1552-4CAC-8A0A-066676DCADF2}"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C90AC5-E80B-4792-9D6D-B5A3FBDF0749}"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84FAA7-CFA9-4BE1-BC08-98A495A37091}"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2CAD1-E4AA-4A26-AAB9-F275526EBFF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463B1E-62C6-405B-9C8B-2E4525737583}" type="datetimeFigureOut">
              <a:rPr lang="en-US"/>
              <a:pPr>
                <a:defRPr/>
              </a:pPr>
              <a:t>19-Jun-13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E78916-FECB-4AC3-BF4F-EAED4479A6F4}"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253E1C-14D1-415A-98CE-95441C63E085}"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BF8CB-48F7-417D-B327-9DD820156D3F}"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81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0E8D2E-728D-44A0-990A-7E7C71FF330C}"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6248400" y="5962650"/>
            <a:ext cx="2590800" cy="622300"/>
          </a:xfrm>
          <a:prstGeom prst="rect">
            <a:avLst/>
          </a:prstGeom>
          <a:noFill/>
          <a:ln w="9525">
            <a:noFill/>
            <a:miter lim="800000"/>
            <a:headEnd/>
            <a:tailEnd/>
          </a:ln>
        </p:spPr>
      </p:pic>
      <p:pic>
        <p:nvPicPr>
          <p:cNvPr id="4" name="Picture 4"/>
          <p:cNvPicPr>
            <a:picLocks noChangeAspect="1" noChangeArrowheads="1"/>
          </p:cNvPicPr>
          <p:nvPr/>
        </p:nvPicPr>
        <p:blipFill>
          <a:blip r:embed="rId3"/>
          <a:srcRect/>
          <a:stretch>
            <a:fillRect/>
          </a:stretch>
        </p:blipFill>
        <p:spPr bwMode="auto">
          <a:xfrm>
            <a:off x="914400" y="5867400"/>
            <a:ext cx="3048000" cy="773113"/>
          </a:xfrm>
          <a:prstGeom prst="rect">
            <a:avLst/>
          </a:prstGeom>
          <a:noFill/>
          <a:ln w="9525">
            <a:noFill/>
            <a:miter lim="800000"/>
            <a:headEnd/>
            <a:tailEnd/>
          </a:ln>
        </p:spPr>
      </p:pic>
      <p:sp>
        <p:nvSpPr>
          <p:cNvPr id="86018" name="Rectangle 2"/>
          <p:cNvSpPr>
            <a:spLocks noGrp="1" noChangeArrowheads="1"/>
          </p:cNvSpPr>
          <p:nvPr>
            <p:ph type="ctrTitle"/>
          </p:nvPr>
        </p:nvSpPr>
        <p:spPr>
          <a:xfrm>
            <a:off x="457200" y="1752600"/>
            <a:ext cx="8229600" cy="2057400"/>
          </a:xfrm>
        </p:spPr>
        <p:txBody>
          <a:bodyPr/>
          <a:lstStyle>
            <a:lvl1pPr>
              <a:defRPr sz="6000" b="0">
                <a:solidFill>
                  <a:schemeClr val="bg1"/>
                </a:solidFill>
              </a:defRPr>
            </a:lvl1pPr>
          </a:lstStyle>
          <a:p>
            <a:r>
              <a:rPr lang="en-US"/>
              <a:t>PROGRAMME COMMUNICATION </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51ACA0-09CC-441A-8FB8-A422686034B2}"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BF9EBC-ECA6-4177-AA1F-4CE2FC8EB8F5}"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733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733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C26A46-93F9-430D-8B77-0691BDBB8F0B}"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AAC548-7051-49B9-A1EE-06616E2685BF}"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E732CF-B186-42EB-B0E1-C2EE76F6528A}"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UNICEF</a:t>
            </a:r>
          </a:p>
          <a:p>
            <a:pPr>
              <a:defRPr/>
            </a:pPr>
            <a:endParaRPr lang="en-US"/>
          </a:p>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DF0D02-6C01-4E60-A97D-2A03E44CC6A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7B9F4D7-FA42-4F34-B6BC-44242F9DF5C6}" type="datetimeFigureOut">
              <a:rPr lang="en-US" noProof="0"/>
              <a:pPr>
                <a:defRPr/>
              </a:pPr>
              <a:t>19-Jun-13</a:t>
            </a:fld>
            <a:endParaRPr lang="en-US"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39A3E1D-0B25-46DB-9129-12EAEF6DA14D}" type="slidenum">
              <a:rPr lang="en-US" noProof="0"/>
              <a:pPr>
                <a:defRPr/>
              </a:pPr>
              <a:t>‹#›</a:t>
            </a:fld>
            <a:endParaRPr lang="en-US" noProof="0"/>
          </a:p>
        </p:txBody>
      </p:sp>
      <p:pic>
        <p:nvPicPr>
          <p:cNvPr id="8" name="Picture 5"/>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8211" t="81010" r="3826" b="2718"/>
          <a:stretch/>
        </p:blipFill>
        <p:spPr bwMode="auto">
          <a:xfrm>
            <a:off x="533400" y="6191251"/>
            <a:ext cx="8026400" cy="67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8089" r:id="rId1"/>
    <p:sldLayoutId id="2147488090" r:id="rId2"/>
    <p:sldLayoutId id="2147488091" r:id="rId3"/>
    <p:sldLayoutId id="2147488092" r:id="rId4"/>
    <p:sldLayoutId id="2147488093" r:id="rId5"/>
    <p:sldLayoutId id="2147488094" r:id="rId6"/>
    <p:sldLayoutId id="2147488095" r:id="rId7"/>
    <p:sldLayoutId id="2147488096" r:id="rId8"/>
    <p:sldLayoutId id="2147488097" r:id="rId9"/>
    <p:sldLayoutId id="2147488098" r:id="rId10"/>
    <p:sldLayoutId id="21474880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838200" y="381000"/>
            <a:ext cx="7772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838200" y="1905000"/>
            <a:ext cx="7620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4" name="Rectangle 4"/>
          <p:cNvSpPr>
            <a:spLocks noGrp="1" noChangeArrowheads="1"/>
          </p:cNvSpPr>
          <p:nvPr>
            <p:ph type="dt" sz="half" idx="2"/>
          </p:nvPr>
        </p:nvSpPr>
        <p:spPr bwMode="auto">
          <a:xfrm>
            <a:off x="838200" y="6096000"/>
            <a:ext cx="1905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0099FF"/>
                </a:solidFill>
              </a:defRPr>
            </a:lvl1pPr>
          </a:lstStyle>
          <a:p>
            <a:pPr>
              <a:defRPr/>
            </a:pPr>
            <a:r>
              <a:rPr lang="en-US"/>
              <a:t>UNICEF</a:t>
            </a:r>
          </a:p>
          <a:p>
            <a:pPr>
              <a:defRPr/>
            </a:pPr>
            <a:endParaRPr lang="en-US"/>
          </a:p>
          <a:p>
            <a:pPr>
              <a:defRPr/>
            </a:pPr>
            <a:endParaRPr lang="en-US"/>
          </a:p>
        </p:txBody>
      </p:sp>
      <p:sp>
        <p:nvSpPr>
          <p:cNvPr id="87045" name="Rectangle 5"/>
          <p:cNvSpPr>
            <a:spLocks noGrp="1" noChangeArrowheads="1"/>
          </p:cNvSpPr>
          <p:nvPr>
            <p:ph type="ftr" sz="quarter" idx="3"/>
          </p:nvPr>
        </p:nvSpPr>
        <p:spPr bwMode="auto">
          <a:xfrm>
            <a:off x="3124200" y="6096000"/>
            <a:ext cx="2895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rgbClr val="0099FF"/>
                </a:solidFill>
              </a:defRPr>
            </a:lvl1pPr>
          </a:lstStyle>
          <a:p>
            <a:pPr>
              <a:defRPr/>
            </a:pPr>
            <a:endParaRPr lang="en-US"/>
          </a:p>
        </p:txBody>
      </p:sp>
      <p:sp>
        <p:nvSpPr>
          <p:cNvPr id="870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65C681-C3A7-41F9-B32E-4A84DE6452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8214" r:id="rId1"/>
    <p:sldLayoutId id="2147488187" r:id="rId2"/>
    <p:sldLayoutId id="2147488188" r:id="rId3"/>
    <p:sldLayoutId id="2147488189" r:id="rId4"/>
    <p:sldLayoutId id="2147488190" r:id="rId5"/>
    <p:sldLayoutId id="2147488191" r:id="rId6"/>
    <p:sldLayoutId id="2147488192" r:id="rId7"/>
    <p:sldLayoutId id="2147488193" r:id="rId8"/>
    <p:sldLayoutId id="2147488194" r:id="rId9"/>
    <p:sldLayoutId id="2147488195" r:id="rId10"/>
    <p:sldLayoutId id="2147488196" r:id="rId11"/>
  </p:sldLayoutIdLst>
  <p:hf sldNum="0" hdr="0" ftr="0"/>
  <p:txStyles>
    <p:titleStyle>
      <a:lvl1pPr algn="l" rtl="0" eaLnBrk="0" fontAlgn="base" hangingPunct="0">
        <a:spcBef>
          <a:spcPct val="0"/>
        </a:spcBef>
        <a:spcAft>
          <a:spcPct val="0"/>
        </a:spcAft>
        <a:defRPr sz="4400" b="1">
          <a:solidFill>
            <a:srgbClr val="0099FF"/>
          </a:solidFill>
          <a:latin typeface="+mj-lt"/>
          <a:ea typeface="+mj-ea"/>
          <a:cs typeface="+mj-cs"/>
        </a:defRPr>
      </a:lvl1pPr>
      <a:lvl2pPr algn="l" rtl="0" eaLnBrk="0" fontAlgn="base" hangingPunct="0">
        <a:spcBef>
          <a:spcPct val="0"/>
        </a:spcBef>
        <a:spcAft>
          <a:spcPct val="0"/>
        </a:spcAft>
        <a:defRPr sz="4400" b="1">
          <a:solidFill>
            <a:srgbClr val="0099FF"/>
          </a:solidFill>
          <a:latin typeface="Palatino" pitchFamily="18" charset="0"/>
        </a:defRPr>
      </a:lvl2pPr>
      <a:lvl3pPr algn="l" rtl="0" eaLnBrk="0" fontAlgn="base" hangingPunct="0">
        <a:spcBef>
          <a:spcPct val="0"/>
        </a:spcBef>
        <a:spcAft>
          <a:spcPct val="0"/>
        </a:spcAft>
        <a:defRPr sz="4400" b="1">
          <a:solidFill>
            <a:srgbClr val="0099FF"/>
          </a:solidFill>
          <a:latin typeface="Palatino" pitchFamily="18" charset="0"/>
        </a:defRPr>
      </a:lvl3pPr>
      <a:lvl4pPr algn="l" rtl="0" eaLnBrk="0" fontAlgn="base" hangingPunct="0">
        <a:spcBef>
          <a:spcPct val="0"/>
        </a:spcBef>
        <a:spcAft>
          <a:spcPct val="0"/>
        </a:spcAft>
        <a:defRPr sz="4400" b="1">
          <a:solidFill>
            <a:srgbClr val="0099FF"/>
          </a:solidFill>
          <a:latin typeface="Palatino" pitchFamily="18" charset="0"/>
        </a:defRPr>
      </a:lvl4pPr>
      <a:lvl5pPr algn="l" rtl="0" eaLnBrk="0" fontAlgn="base" hangingPunct="0">
        <a:spcBef>
          <a:spcPct val="0"/>
        </a:spcBef>
        <a:spcAft>
          <a:spcPct val="0"/>
        </a:spcAft>
        <a:defRPr sz="4400" b="1">
          <a:solidFill>
            <a:srgbClr val="0099FF"/>
          </a:solidFill>
          <a:latin typeface="Palatino" pitchFamily="18" charset="0"/>
        </a:defRPr>
      </a:lvl5pPr>
      <a:lvl6pPr marL="457200" algn="l" rtl="0" fontAlgn="base">
        <a:spcBef>
          <a:spcPct val="0"/>
        </a:spcBef>
        <a:spcAft>
          <a:spcPct val="0"/>
        </a:spcAft>
        <a:defRPr sz="4400" b="1">
          <a:solidFill>
            <a:srgbClr val="0099FF"/>
          </a:solidFill>
          <a:latin typeface="Palatino" pitchFamily="18" charset="0"/>
        </a:defRPr>
      </a:lvl6pPr>
      <a:lvl7pPr marL="914400" algn="l" rtl="0" fontAlgn="base">
        <a:spcBef>
          <a:spcPct val="0"/>
        </a:spcBef>
        <a:spcAft>
          <a:spcPct val="0"/>
        </a:spcAft>
        <a:defRPr sz="4400" b="1">
          <a:solidFill>
            <a:srgbClr val="0099FF"/>
          </a:solidFill>
          <a:latin typeface="Palatino" pitchFamily="18" charset="0"/>
        </a:defRPr>
      </a:lvl7pPr>
      <a:lvl8pPr marL="1371600" algn="l" rtl="0" fontAlgn="base">
        <a:spcBef>
          <a:spcPct val="0"/>
        </a:spcBef>
        <a:spcAft>
          <a:spcPct val="0"/>
        </a:spcAft>
        <a:defRPr sz="4400" b="1">
          <a:solidFill>
            <a:srgbClr val="0099FF"/>
          </a:solidFill>
          <a:latin typeface="Palatino" pitchFamily="18" charset="0"/>
        </a:defRPr>
      </a:lvl8pPr>
      <a:lvl9pPr marL="1828800" algn="l" rtl="0" fontAlgn="base">
        <a:spcBef>
          <a:spcPct val="0"/>
        </a:spcBef>
        <a:spcAft>
          <a:spcPct val="0"/>
        </a:spcAft>
        <a:defRPr sz="4400" b="1">
          <a:solidFill>
            <a:srgbClr val="0099FF"/>
          </a:solidFill>
          <a:latin typeface="Palatino" pitchFamily="18" charset="0"/>
        </a:defRPr>
      </a:lvl9pPr>
    </p:titleStyle>
    <p:bodyStyle>
      <a:lvl1pPr marL="177800" indent="-177800" algn="l" rtl="0" eaLnBrk="0" fontAlgn="base" hangingPunct="0">
        <a:spcBef>
          <a:spcPct val="20000"/>
        </a:spcBef>
        <a:spcAft>
          <a:spcPct val="0"/>
        </a:spcAft>
        <a:buChar char="•"/>
        <a:defRPr sz="2400">
          <a:solidFill>
            <a:schemeClr val="tx1"/>
          </a:solidFill>
          <a:latin typeface="+mn-lt"/>
          <a:ea typeface="+mn-ea"/>
          <a:cs typeface="+mn-cs"/>
        </a:defRPr>
      </a:lvl1pPr>
      <a:lvl2pPr marL="635000" indent="-34290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AA44B5D7-9D2F-4C65-A30B-E66DF65F5B34}" type="datetimeFigureOut">
              <a:rPr lang="fr-FR" smtClean="0">
                <a:solidFill>
                  <a:prstClr val="black">
                    <a:tint val="75000"/>
                  </a:prstClr>
                </a:solidFill>
                <a:latin typeface="Calibri"/>
              </a:rPr>
              <a:pPr eaLnBrk="1" fontAlgn="auto" hangingPunct="1">
                <a:spcBef>
                  <a:spcPts val="0"/>
                </a:spcBef>
                <a:spcAft>
                  <a:spcPts val="0"/>
                </a:spcAft>
              </a:pPr>
              <a:t>19/06/2013</a:t>
            </a:fld>
            <a:endParaRPr lang="fr-F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fr-FR">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24FBA31-098B-4406-9ECA-A8872334F989}" type="slidenum">
              <a:rPr lang="fr-FR" smtClean="0">
                <a:solidFill>
                  <a:prstClr val="black">
                    <a:tint val="75000"/>
                  </a:prstClr>
                </a:solidFill>
                <a:latin typeface="Calibri"/>
              </a:rPr>
              <a:pPr eaLnBrk="1" fontAlgn="auto" hangingPunct="1">
                <a:spcBef>
                  <a:spcPts val="0"/>
                </a:spcBef>
                <a:spcAft>
                  <a:spcPts val="0"/>
                </a:spcAft>
              </a:pPr>
              <a:t>‹#›</a:t>
            </a:fld>
            <a:endParaRPr lang="fr-FR">
              <a:solidFill>
                <a:prstClr val="black">
                  <a:tint val="75000"/>
                </a:prstClr>
              </a:solidFill>
              <a:latin typeface="Calibri"/>
            </a:endParaRPr>
          </a:p>
        </p:txBody>
      </p:sp>
      <p:pic>
        <p:nvPicPr>
          <p:cNvPr id="7" name="Picture 5"/>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8211" t="81010" r="3826" b="2718"/>
          <a:stretch/>
        </p:blipFill>
        <p:spPr bwMode="auto">
          <a:xfrm>
            <a:off x="533400" y="6191251"/>
            <a:ext cx="8026400" cy="67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072542"/>
      </p:ext>
    </p:extLst>
  </p:cSld>
  <p:clrMap bg1="lt1" tx1="dk1" bg2="lt2" tx2="dk2" accent1="accent1" accent2="accent2" accent3="accent3" accent4="accent4" accent5="accent5" accent6="accent6" hlink="hlink" folHlink="folHlink"/>
  <p:sldLayoutIdLst>
    <p:sldLayoutId id="2147488216" r:id="rId1"/>
    <p:sldLayoutId id="2147488217" r:id="rId2"/>
    <p:sldLayoutId id="2147488218" r:id="rId3"/>
    <p:sldLayoutId id="2147488219" r:id="rId4"/>
    <p:sldLayoutId id="2147488220" r:id="rId5"/>
    <p:sldLayoutId id="2147488221" r:id="rId6"/>
    <p:sldLayoutId id="2147488222" r:id="rId7"/>
    <p:sldLayoutId id="2147488223" r:id="rId8"/>
    <p:sldLayoutId id="2147488224" r:id="rId9"/>
    <p:sldLayoutId id="2147488225" r:id="rId10"/>
    <p:sldLayoutId id="214748822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A6A17E3-369F-4FD3-9B12-7E2E37AFEC57}" type="datetimeFigureOut">
              <a:rPr lang="fr-FR" smtClean="0">
                <a:solidFill>
                  <a:prstClr val="black">
                    <a:tint val="75000"/>
                  </a:prstClr>
                </a:solidFill>
                <a:latin typeface="Calibri"/>
              </a:rPr>
              <a:pPr eaLnBrk="1" fontAlgn="auto" hangingPunct="1">
                <a:spcBef>
                  <a:spcPts val="0"/>
                </a:spcBef>
                <a:spcAft>
                  <a:spcPts val="0"/>
                </a:spcAft>
              </a:pPr>
              <a:t>19/06/2013</a:t>
            </a:fld>
            <a:endParaRPr lang="fr-F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fr-FR">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4179CA9-3E72-4D36-9C45-F47343E090C1}" type="slidenum">
              <a:rPr lang="fr-FR" smtClean="0">
                <a:solidFill>
                  <a:prstClr val="black">
                    <a:tint val="75000"/>
                  </a:prstClr>
                </a:solidFill>
                <a:latin typeface="Calibri"/>
              </a:rPr>
              <a:pPr eaLnBrk="1" fontAlgn="auto" hangingPunct="1">
                <a:spcBef>
                  <a:spcPts val="0"/>
                </a:spcBef>
                <a:spcAft>
                  <a:spcPts val="0"/>
                </a:spcAft>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220580257"/>
      </p:ext>
    </p:extLst>
  </p:cSld>
  <p:clrMap bg1="lt1" tx1="dk1" bg2="lt2" tx2="dk2" accent1="accent1" accent2="accent2" accent3="accent3" accent4="accent4" accent5="accent5" accent6="accent6" hlink="hlink" folHlink="folHlink"/>
  <p:sldLayoutIdLst>
    <p:sldLayoutId id="2147488228" r:id="rId1"/>
    <p:sldLayoutId id="2147488229" r:id="rId2"/>
    <p:sldLayoutId id="2147488230" r:id="rId3"/>
    <p:sldLayoutId id="2147488231" r:id="rId4"/>
    <p:sldLayoutId id="2147488232" r:id="rId5"/>
    <p:sldLayoutId id="2147488233" r:id="rId6"/>
    <p:sldLayoutId id="2147488234" r:id="rId7"/>
    <p:sldLayoutId id="2147488235" r:id="rId8"/>
    <p:sldLayoutId id="2147488236" r:id="rId9"/>
    <p:sldLayoutId id="2147488237" r:id="rId10"/>
    <p:sldLayoutId id="21474882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01385AF-2033-48FE-A063-62422EE1E743}" type="datetimeFigureOut">
              <a:rPr lang="en-US" smtClean="0">
                <a:solidFill>
                  <a:prstClr val="black">
                    <a:tint val="75000"/>
                  </a:prstClr>
                </a:solidFill>
                <a:latin typeface="Calibri"/>
              </a:rPr>
              <a:pPr eaLnBrk="1" fontAlgn="auto" hangingPunct="1">
                <a:spcBef>
                  <a:spcPts val="0"/>
                </a:spcBef>
                <a:spcAft>
                  <a:spcPts val="0"/>
                </a:spcAft>
              </a:pPr>
              <a:t>19-Jun-13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69FE54-3371-4988-A0BC-F900241AA4BC}"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68858521"/>
      </p:ext>
    </p:extLst>
  </p:cSld>
  <p:clrMap bg1="lt1" tx1="dk1" bg2="lt2" tx2="dk2" accent1="accent1" accent2="accent2" accent3="accent3" accent4="accent4" accent5="accent5" accent6="accent6" hlink="hlink" folHlink="folHlink"/>
  <p:sldLayoutIdLst>
    <p:sldLayoutId id="2147488252" r:id="rId1"/>
    <p:sldLayoutId id="2147488253" r:id="rId2"/>
    <p:sldLayoutId id="2147488254" r:id="rId3"/>
    <p:sldLayoutId id="2147488255" r:id="rId4"/>
    <p:sldLayoutId id="2147488256" r:id="rId5"/>
    <p:sldLayoutId id="2147488257" r:id="rId6"/>
    <p:sldLayoutId id="2147488258" r:id="rId7"/>
    <p:sldLayoutId id="2147488259" r:id="rId8"/>
    <p:sldLayoutId id="2147488260" r:id="rId9"/>
    <p:sldLayoutId id="2147488261" r:id="rId10"/>
    <p:sldLayoutId id="21474882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998F9-2FC6-4981-A1A4-3D6251E100E5}" type="datetimeFigureOut">
              <a:rPr lang="en-US"/>
              <a:pPr>
                <a:defRPr/>
              </a:pPr>
              <a:t>19-Jun-13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E2EE800-D085-434C-8518-289CB6C25664}" type="slidenum">
              <a:rPr lang="en-US"/>
              <a:pPr>
                <a:defRPr/>
              </a:pPr>
              <a:t>‹#›</a:t>
            </a:fld>
            <a:endParaRPr lang="en-US"/>
          </a:p>
        </p:txBody>
      </p:sp>
      <p:pic>
        <p:nvPicPr>
          <p:cNvPr id="8" name="Picture 5"/>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8211" t="81010" r="3826" b="2718"/>
          <a:stretch/>
        </p:blipFill>
        <p:spPr bwMode="auto">
          <a:xfrm>
            <a:off x="533400" y="6191251"/>
            <a:ext cx="8026400" cy="67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8100" r:id="rId1"/>
    <p:sldLayoutId id="2147488101" r:id="rId2"/>
    <p:sldLayoutId id="2147488102" r:id="rId3"/>
    <p:sldLayoutId id="2147488103" r:id="rId4"/>
    <p:sldLayoutId id="2147488104" r:id="rId5"/>
    <p:sldLayoutId id="2147488105" r:id="rId6"/>
    <p:sldLayoutId id="2147488106" r:id="rId7"/>
    <p:sldLayoutId id="2147488107" r:id="rId8"/>
    <p:sldLayoutId id="2147488108" r:id="rId9"/>
    <p:sldLayoutId id="2147488109" r:id="rId10"/>
    <p:sldLayoutId id="2147488110" r:id="rId11"/>
    <p:sldLayoutId id="2147488111"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C287441-59A3-44D2-9650-E9F153946DDA}" type="datetimeFigureOut">
              <a:rPr lang="en-US"/>
              <a:pPr>
                <a:defRPr/>
              </a:pPr>
              <a:t>19-Jun-13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367F80-D1A1-4BC6-B80A-16A7D1EBBE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12" r:id="rId1"/>
    <p:sldLayoutId id="2147488113" r:id="rId2"/>
    <p:sldLayoutId id="2147488114" r:id="rId3"/>
    <p:sldLayoutId id="2147488115" r:id="rId4"/>
    <p:sldLayoutId id="2147488116" r:id="rId5"/>
    <p:sldLayoutId id="2147488117" r:id="rId6"/>
    <p:sldLayoutId id="2147488118" r:id="rId7"/>
    <p:sldLayoutId id="2147488119" r:id="rId8"/>
    <p:sldLayoutId id="2147488120" r:id="rId9"/>
    <p:sldLayoutId id="2147488121" r:id="rId10"/>
    <p:sldLayoutId id="2147488122" r:id="rId11"/>
    <p:sldLayoutId id="214748820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838200" y="381000"/>
            <a:ext cx="7772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838200" y="1905000"/>
            <a:ext cx="7620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dt" sz="half" idx="2"/>
          </p:nvPr>
        </p:nvSpPr>
        <p:spPr bwMode="auto">
          <a:xfrm>
            <a:off x="838200" y="6096000"/>
            <a:ext cx="1905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0099FF"/>
                </a:solidFill>
              </a:defRPr>
            </a:lvl1pPr>
          </a:lstStyle>
          <a:p>
            <a:pPr>
              <a:defRPr/>
            </a:pPr>
            <a:r>
              <a:rPr lang="en-US"/>
              <a:t>UNICEF</a:t>
            </a:r>
          </a:p>
          <a:p>
            <a:pPr>
              <a:defRPr/>
            </a:pPr>
            <a:endParaRPr lang="en-US"/>
          </a:p>
          <a:p>
            <a:pPr>
              <a:defRPr/>
            </a:pPr>
            <a:endParaRPr lang="en-US"/>
          </a:p>
        </p:txBody>
      </p:sp>
      <p:sp>
        <p:nvSpPr>
          <p:cNvPr id="79877" name="Rectangle 5"/>
          <p:cNvSpPr>
            <a:spLocks noGrp="1" noChangeArrowheads="1"/>
          </p:cNvSpPr>
          <p:nvPr>
            <p:ph type="ftr" sz="quarter" idx="3"/>
          </p:nvPr>
        </p:nvSpPr>
        <p:spPr bwMode="auto">
          <a:xfrm>
            <a:off x="3124200" y="6096000"/>
            <a:ext cx="2895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rgbClr val="0099FF"/>
                </a:solidFill>
              </a:defRPr>
            </a:lvl1pPr>
          </a:lstStyle>
          <a:p>
            <a:pPr>
              <a:defRPr/>
            </a:pPr>
            <a:endParaRPr lang="en-US"/>
          </a:p>
        </p:txBody>
      </p:sp>
      <p:sp>
        <p:nvSpPr>
          <p:cNvPr id="798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92FF960-3A56-48F0-A7EC-F68777F4F3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8210" r:id="rId1"/>
    <p:sldLayoutId id="2147488211" r:id="rId2"/>
    <p:sldLayoutId id="2147488123" r:id="rId3"/>
    <p:sldLayoutId id="2147488124" r:id="rId4"/>
    <p:sldLayoutId id="2147488125" r:id="rId5"/>
    <p:sldLayoutId id="2147488126" r:id="rId6"/>
    <p:sldLayoutId id="2147488127" r:id="rId7"/>
    <p:sldLayoutId id="2147488128" r:id="rId8"/>
    <p:sldLayoutId id="2147488129" r:id="rId9"/>
    <p:sldLayoutId id="2147488130" r:id="rId10"/>
    <p:sldLayoutId id="2147488131" r:id="rId11"/>
    <p:sldLayoutId id="2147488132" r:id="rId12"/>
  </p:sldLayoutIdLst>
  <p:hf sldNum="0" hdr="0" ftr="0"/>
  <p:txStyles>
    <p:titleStyle>
      <a:lvl1pPr algn="l" rtl="0" eaLnBrk="0" fontAlgn="base" hangingPunct="0">
        <a:spcBef>
          <a:spcPct val="0"/>
        </a:spcBef>
        <a:spcAft>
          <a:spcPct val="0"/>
        </a:spcAft>
        <a:defRPr sz="4400" b="1">
          <a:solidFill>
            <a:srgbClr val="0099FF"/>
          </a:solidFill>
          <a:latin typeface="+mj-lt"/>
          <a:ea typeface="+mj-ea"/>
          <a:cs typeface="+mj-cs"/>
        </a:defRPr>
      </a:lvl1pPr>
      <a:lvl2pPr algn="l" rtl="0" eaLnBrk="0" fontAlgn="base" hangingPunct="0">
        <a:spcBef>
          <a:spcPct val="0"/>
        </a:spcBef>
        <a:spcAft>
          <a:spcPct val="0"/>
        </a:spcAft>
        <a:defRPr sz="4400" b="1">
          <a:solidFill>
            <a:srgbClr val="0099FF"/>
          </a:solidFill>
          <a:latin typeface="Palatino" pitchFamily="18" charset="0"/>
        </a:defRPr>
      </a:lvl2pPr>
      <a:lvl3pPr algn="l" rtl="0" eaLnBrk="0" fontAlgn="base" hangingPunct="0">
        <a:spcBef>
          <a:spcPct val="0"/>
        </a:spcBef>
        <a:spcAft>
          <a:spcPct val="0"/>
        </a:spcAft>
        <a:defRPr sz="4400" b="1">
          <a:solidFill>
            <a:srgbClr val="0099FF"/>
          </a:solidFill>
          <a:latin typeface="Palatino" pitchFamily="18" charset="0"/>
        </a:defRPr>
      </a:lvl3pPr>
      <a:lvl4pPr algn="l" rtl="0" eaLnBrk="0" fontAlgn="base" hangingPunct="0">
        <a:spcBef>
          <a:spcPct val="0"/>
        </a:spcBef>
        <a:spcAft>
          <a:spcPct val="0"/>
        </a:spcAft>
        <a:defRPr sz="4400" b="1">
          <a:solidFill>
            <a:srgbClr val="0099FF"/>
          </a:solidFill>
          <a:latin typeface="Palatino" pitchFamily="18" charset="0"/>
        </a:defRPr>
      </a:lvl4pPr>
      <a:lvl5pPr algn="l" rtl="0" eaLnBrk="0" fontAlgn="base" hangingPunct="0">
        <a:spcBef>
          <a:spcPct val="0"/>
        </a:spcBef>
        <a:spcAft>
          <a:spcPct val="0"/>
        </a:spcAft>
        <a:defRPr sz="4400" b="1">
          <a:solidFill>
            <a:srgbClr val="0099FF"/>
          </a:solidFill>
          <a:latin typeface="Palatino" pitchFamily="18" charset="0"/>
        </a:defRPr>
      </a:lvl5pPr>
      <a:lvl6pPr marL="457200" algn="l" rtl="0" fontAlgn="base">
        <a:spcBef>
          <a:spcPct val="0"/>
        </a:spcBef>
        <a:spcAft>
          <a:spcPct val="0"/>
        </a:spcAft>
        <a:defRPr sz="4400" b="1">
          <a:solidFill>
            <a:srgbClr val="0099FF"/>
          </a:solidFill>
          <a:latin typeface="Palatino" pitchFamily="18" charset="0"/>
        </a:defRPr>
      </a:lvl6pPr>
      <a:lvl7pPr marL="914400" algn="l" rtl="0" fontAlgn="base">
        <a:spcBef>
          <a:spcPct val="0"/>
        </a:spcBef>
        <a:spcAft>
          <a:spcPct val="0"/>
        </a:spcAft>
        <a:defRPr sz="4400" b="1">
          <a:solidFill>
            <a:srgbClr val="0099FF"/>
          </a:solidFill>
          <a:latin typeface="Palatino" pitchFamily="18" charset="0"/>
        </a:defRPr>
      </a:lvl7pPr>
      <a:lvl8pPr marL="1371600" algn="l" rtl="0" fontAlgn="base">
        <a:spcBef>
          <a:spcPct val="0"/>
        </a:spcBef>
        <a:spcAft>
          <a:spcPct val="0"/>
        </a:spcAft>
        <a:defRPr sz="4400" b="1">
          <a:solidFill>
            <a:srgbClr val="0099FF"/>
          </a:solidFill>
          <a:latin typeface="Palatino" pitchFamily="18" charset="0"/>
        </a:defRPr>
      </a:lvl8pPr>
      <a:lvl9pPr marL="1828800" algn="l" rtl="0" fontAlgn="base">
        <a:spcBef>
          <a:spcPct val="0"/>
        </a:spcBef>
        <a:spcAft>
          <a:spcPct val="0"/>
        </a:spcAft>
        <a:defRPr sz="4400" b="1">
          <a:solidFill>
            <a:srgbClr val="0099FF"/>
          </a:solidFill>
          <a:latin typeface="Palatino" pitchFamily="18" charset="0"/>
        </a:defRPr>
      </a:lvl9pPr>
    </p:titleStyle>
    <p:bodyStyle>
      <a:lvl1pPr marL="177800" indent="-177800" algn="l" rtl="0" eaLnBrk="0" fontAlgn="base" hangingPunct="0">
        <a:spcBef>
          <a:spcPct val="20000"/>
        </a:spcBef>
        <a:spcAft>
          <a:spcPct val="0"/>
        </a:spcAft>
        <a:buChar char="•"/>
        <a:defRPr sz="2400">
          <a:solidFill>
            <a:schemeClr val="tx1"/>
          </a:solidFill>
          <a:latin typeface="+mn-lt"/>
          <a:ea typeface="+mn-ea"/>
          <a:cs typeface="+mn-cs"/>
        </a:defRPr>
      </a:lvl1pPr>
      <a:lvl2pPr marL="635000" indent="-34290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244F2B6-BE9D-4159-8D6F-F622A47812AC}" type="datetimeFigureOut">
              <a:rPr lang="en-US"/>
              <a:pPr>
                <a:defRPr/>
              </a:pPr>
              <a:t>19-Jun-13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92FE41-B35E-4E43-8F05-E5410D57CC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33" r:id="rId1"/>
    <p:sldLayoutId id="2147488134" r:id="rId2"/>
    <p:sldLayoutId id="2147488135" r:id="rId3"/>
    <p:sldLayoutId id="2147488136" r:id="rId4"/>
    <p:sldLayoutId id="2147488137" r:id="rId5"/>
    <p:sldLayoutId id="2147488138" r:id="rId6"/>
    <p:sldLayoutId id="2147488139" r:id="rId7"/>
    <p:sldLayoutId id="2147488140" r:id="rId8"/>
    <p:sldLayoutId id="2147488141" r:id="rId9"/>
    <p:sldLayoutId id="2147488142" r:id="rId10"/>
    <p:sldLayoutId id="2147488143" r:id="rId11"/>
    <p:sldLayoutId id="214748814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9036794-A655-4963-AF23-6AA76021E663}" type="datetimeFigureOut">
              <a:rPr lang="en-US"/>
              <a:pPr>
                <a:defRPr/>
              </a:pPr>
              <a:t>19-Jun-13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A3AD6EF-5838-491D-9B17-4DF77677F7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45" r:id="rId1"/>
    <p:sldLayoutId id="2147488146" r:id="rId2"/>
    <p:sldLayoutId id="2147488147" r:id="rId3"/>
    <p:sldLayoutId id="2147488148" r:id="rId4"/>
    <p:sldLayoutId id="2147488149" r:id="rId5"/>
    <p:sldLayoutId id="2147488150" r:id="rId6"/>
    <p:sldLayoutId id="2147488151" r:id="rId7"/>
    <p:sldLayoutId id="2147488152" r:id="rId8"/>
    <p:sldLayoutId id="2147488153" r:id="rId9"/>
    <p:sldLayoutId id="2147488154" r:id="rId10"/>
    <p:sldLayoutId id="21474881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AF3DF3-5AFA-4328-B596-C7767F2F929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8156" r:id="rId1"/>
    <p:sldLayoutId id="2147488157" r:id="rId2"/>
    <p:sldLayoutId id="2147488158" r:id="rId3"/>
    <p:sldLayoutId id="2147488159" r:id="rId4"/>
    <p:sldLayoutId id="2147488160" r:id="rId5"/>
    <p:sldLayoutId id="2147488161" r:id="rId6"/>
    <p:sldLayoutId id="2147488162" r:id="rId7"/>
    <p:sldLayoutId id="2147488163" r:id="rId8"/>
    <p:sldLayoutId id="2147488164" r:id="rId9"/>
    <p:sldLayoutId id="2147488165" r:id="rId10"/>
    <p:sldLayoutId id="21474881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Palatino" pitchFamily="18" charset="0"/>
        </a:defRPr>
      </a:lvl2pPr>
      <a:lvl3pPr algn="ctr" rtl="0" eaLnBrk="0" fontAlgn="base" hangingPunct="0">
        <a:spcBef>
          <a:spcPct val="0"/>
        </a:spcBef>
        <a:spcAft>
          <a:spcPct val="0"/>
        </a:spcAft>
        <a:defRPr sz="4400">
          <a:solidFill>
            <a:schemeClr val="tx2"/>
          </a:solidFill>
          <a:latin typeface="Palatino" pitchFamily="18" charset="0"/>
        </a:defRPr>
      </a:lvl3pPr>
      <a:lvl4pPr algn="ctr" rtl="0" eaLnBrk="0" fontAlgn="base" hangingPunct="0">
        <a:spcBef>
          <a:spcPct val="0"/>
        </a:spcBef>
        <a:spcAft>
          <a:spcPct val="0"/>
        </a:spcAft>
        <a:defRPr sz="4400">
          <a:solidFill>
            <a:schemeClr val="tx2"/>
          </a:solidFill>
          <a:latin typeface="Palatino" pitchFamily="18" charset="0"/>
        </a:defRPr>
      </a:lvl4pPr>
      <a:lvl5pPr algn="ctr" rtl="0" eaLnBrk="0" fontAlgn="base" hangingPunct="0">
        <a:spcBef>
          <a:spcPct val="0"/>
        </a:spcBef>
        <a:spcAft>
          <a:spcPct val="0"/>
        </a:spcAft>
        <a:defRPr sz="4400">
          <a:solidFill>
            <a:schemeClr val="tx2"/>
          </a:solidFill>
          <a:latin typeface="Palatino" pitchFamily="18" charset="0"/>
        </a:defRPr>
      </a:lvl5pPr>
      <a:lvl6pPr marL="457200" algn="ctr" rtl="0" fontAlgn="base">
        <a:spcBef>
          <a:spcPct val="0"/>
        </a:spcBef>
        <a:spcAft>
          <a:spcPct val="0"/>
        </a:spcAft>
        <a:defRPr sz="4400">
          <a:solidFill>
            <a:schemeClr val="tx2"/>
          </a:solidFill>
          <a:latin typeface="Palatino" pitchFamily="18" charset="0"/>
        </a:defRPr>
      </a:lvl6pPr>
      <a:lvl7pPr marL="914400" algn="ctr" rtl="0" fontAlgn="base">
        <a:spcBef>
          <a:spcPct val="0"/>
        </a:spcBef>
        <a:spcAft>
          <a:spcPct val="0"/>
        </a:spcAft>
        <a:defRPr sz="4400">
          <a:solidFill>
            <a:schemeClr val="tx2"/>
          </a:solidFill>
          <a:latin typeface="Palatino" pitchFamily="18" charset="0"/>
        </a:defRPr>
      </a:lvl7pPr>
      <a:lvl8pPr marL="1371600" algn="ctr" rtl="0" fontAlgn="base">
        <a:spcBef>
          <a:spcPct val="0"/>
        </a:spcBef>
        <a:spcAft>
          <a:spcPct val="0"/>
        </a:spcAft>
        <a:defRPr sz="4400">
          <a:solidFill>
            <a:schemeClr val="tx2"/>
          </a:solidFill>
          <a:latin typeface="Palatino" pitchFamily="18" charset="0"/>
        </a:defRPr>
      </a:lvl8pPr>
      <a:lvl9pPr marL="1828800" algn="ctr" rtl="0" fontAlgn="base">
        <a:spcBef>
          <a:spcPct val="0"/>
        </a:spcBef>
        <a:spcAft>
          <a:spcPct val="0"/>
        </a:spcAft>
        <a:defRPr sz="4400">
          <a:solidFill>
            <a:schemeClr val="tx2"/>
          </a:solidFill>
          <a:latin typeface="Palatino"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838200" y="381000"/>
            <a:ext cx="7772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838200" y="1905000"/>
            <a:ext cx="7620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948" name="Rectangle 4"/>
          <p:cNvSpPr>
            <a:spLocks noGrp="1" noChangeArrowheads="1"/>
          </p:cNvSpPr>
          <p:nvPr>
            <p:ph type="dt" sz="half" idx="2"/>
          </p:nvPr>
        </p:nvSpPr>
        <p:spPr bwMode="auto">
          <a:xfrm>
            <a:off x="838200" y="6096000"/>
            <a:ext cx="1905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0099FF"/>
                </a:solidFill>
              </a:defRPr>
            </a:lvl1pPr>
          </a:lstStyle>
          <a:p>
            <a:pPr>
              <a:defRPr/>
            </a:pPr>
            <a:r>
              <a:rPr lang="en-US"/>
              <a:t>UNICEF</a:t>
            </a:r>
          </a:p>
          <a:p>
            <a:pPr>
              <a:defRPr/>
            </a:pPr>
            <a:endParaRPr lang="en-US"/>
          </a:p>
          <a:p>
            <a:pPr>
              <a:defRPr/>
            </a:pPr>
            <a:endParaRPr lang="en-US"/>
          </a:p>
        </p:txBody>
      </p:sp>
      <p:sp>
        <p:nvSpPr>
          <p:cNvPr id="82949" name="Rectangle 5"/>
          <p:cNvSpPr>
            <a:spLocks noGrp="1" noChangeArrowheads="1"/>
          </p:cNvSpPr>
          <p:nvPr>
            <p:ph type="ftr" sz="quarter" idx="3"/>
          </p:nvPr>
        </p:nvSpPr>
        <p:spPr bwMode="auto">
          <a:xfrm>
            <a:off x="3124200" y="6096000"/>
            <a:ext cx="2895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rgbClr val="0099FF"/>
                </a:solidFill>
              </a:defRPr>
            </a:lvl1pPr>
          </a:lstStyle>
          <a:p>
            <a:pPr>
              <a:defRPr/>
            </a:pPr>
            <a:endParaRPr lang="en-US"/>
          </a:p>
        </p:txBody>
      </p:sp>
      <p:sp>
        <p:nvSpPr>
          <p:cNvPr id="829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D7F608B-0509-469D-B8FF-9103795385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8212" r:id="rId1"/>
    <p:sldLayoutId id="2147488167" r:id="rId2"/>
    <p:sldLayoutId id="2147488168" r:id="rId3"/>
    <p:sldLayoutId id="2147488169" r:id="rId4"/>
    <p:sldLayoutId id="2147488170" r:id="rId5"/>
    <p:sldLayoutId id="2147488171" r:id="rId6"/>
    <p:sldLayoutId id="2147488172" r:id="rId7"/>
    <p:sldLayoutId id="2147488173" r:id="rId8"/>
    <p:sldLayoutId id="2147488174" r:id="rId9"/>
    <p:sldLayoutId id="2147488175" r:id="rId10"/>
    <p:sldLayoutId id="2147488176" r:id="rId11"/>
  </p:sldLayoutIdLst>
  <p:hf sldNum="0" hdr="0" ftr="0"/>
  <p:txStyles>
    <p:titleStyle>
      <a:lvl1pPr algn="l" rtl="0" eaLnBrk="0" fontAlgn="base" hangingPunct="0">
        <a:spcBef>
          <a:spcPct val="0"/>
        </a:spcBef>
        <a:spcAft>
          <a:spcPct val="0"/>
        </a:spcAft>
        <a:defRPr sz="4400" b="1">
          <a:solidFill>
            <a:srgbClr val="0099FF"/>
          </a:solidFill>
          <a:latin typeface="+mj-lt"/>
          <a:ea typeface="+mj-ea"/>
          <a:cs typeface="+mj-cs"/>
        </a:defRPr>
      </a:lvl1pPr>
      <a:lvl2pPr algn="l" rtl="0" eaLnBrk="0" fontAlgn="base" hangingPunct="0">
        <a:spcBef>
          <a:spcPct val="0"/>
        </a:spcBef>
        <a:spcAft>
          <a:spcPct val="0"/>
        </a:spcAft>
        <a:defRPr sz="4400" b="1">
          <a:solidFill>
            <a:srgbClr val="0099FF"/>
          </a:solidFill>
          <a:latin typeface="Palatino" pitchFamily="18" charset="0"/>
        </a:defRPr>
      </a:lvl2pPr>
      <a:lvl3pPr algn="l" rtl="0" eaLnBrk="0" fontAlgn="base" hangingPunct="0">
        <a:spcBef>
          <a:spcPct val="0"/>
        </a:spcBef>
        <a:spcAft>
          <a:spcPct val="0"/>
        </a:spcAft>
        <a:defRPr sz="4400" b="1">
          <a:solidFill>
            <a:srgbClr val="0099FF"/>
          </a:solidFill>
          <a:latin typeface="Palatino" pitchFamily="18" charset="0"/>
        </a:defRPr>
      </a:lvl3pPr>
      <a:lvl4pPr algn="l" rtl="0" eaLnBrk="0" fontAlgn="base" hangingPunct="0">
        <a:spcBef>
          <a:spcPct val="0"/>
        </a:spcBef>
        <a:spcAft>
          <a:spcPct val="0"/>
        </a:spcAft>
        <a:defRPr sz="4400" b="1">
          <a:solidFill>
            <a:srgbClr val="0099FF"/>
          </a:solidFill>
          <a:latin typeface="Palatino" pitchFamily="18" charset="0"/>
        </a:defRPr>
      </a:lvl4pPr>
      <a:lvl5pPr algn="l" rtl="0" eaLnBrk="0" fontAlgn="base" hangingPunct="0">
        <a:spcBef>
          <a:spcPct val="0"/>
        </a:spcBef>
        <a:spcAft>
          <a:spcPct val="0"/>
        </a:spcAft>
        <a:defRPr sz="4400" b="1">
          <a:solidFill>
            <a:srgbClr val="0099FF"/>
          </a:solidFill>
          <a:latin typeface="Palatino" pitchFamily="18" charset="0"/>
        </a:defRPr>
      </a:lvl5pPr>
      <a:lvl6pPr marL="457200" algn="l" rtl="0" fontAlgn="base">
        <a:spcBef>
          <a:spcPct val="0"/>
        </a:spcBef>
        <a:spcAft>
          <a:spcPct val="0"/>
        </a:spcAft>
        <a:defRPr sz="4400" b="1">
          <a:solidFill>
            <a:srgbClr val="0099FF"/>
          </a:solidFill>
          <a:latin typeface="Palatino" pitchFamily="18" charset="0"/>
        </a:defRPr>
      </a:lvl6pPr>
      <a:lvl7pPr marL="914400" algn="l" rtl="0" fontAlgn="base">
        <a:spcBef>
          <a:spcPct val="0"/>
        </a:spcBef>
        <a:spcAft>
          <a:spcPct val="0"/>
        </a:spcAft>
        <a:defRPr sz="4400" b="1">
          <a:solidFill>
            <a:srgbClr val="0099FF"/>
          </a:solidFill>
          <a:latin typeface="Palatino" pitchFamily="18" charset="0"/>
        </a:defRPr>
      </a:lvl7pPr>
      <a:lvl8pPr marL="1371600" algn="l" rtl="0" fontAlgn="base">
        <a:spcBef>
          <a:spcPct val="0"/>
        </a:spcBef>
        <a:spcAft>
          <a:spcPct val="0"/>
        </a:spcAft>
        <a:defRPr sz="4400" b="1">
          <a:solidFill>
            <a:srgbClr val="0099FF"/>
          </a:solidFill>
          <a:latin typeface="Palatino" pitchFamily="18" charset="0"/>
        </a:defRPr>
      </a:lvl8pPr>
      <a:lvl9pPr marL="1828800" algn="l" rtl="0" fontAlgn="base">
        <a:spcBef>
          <a:spcPct val="0"/>
        </a:spcBef>
        <a:spcAft>
          <a:spcPct val="0"/>
        </a:spcAft>
        <a:defRPr sz="4400" b="1">
          <a:solidFill>
            <a:srgbClr val="0099FF"/>
          </a:solidFill>
          <a:latin typeface="Palatino" pitchFamily="18" charset="0"/>
        </a:defRPr>
      </a:lvl9pPr>
    </p:titleStyle>
    <p:bodyStyle>
      <a:lvl1pPr marL="177800" indent="-177800" algn="l" rtl="0" eaLnBrk="0" fontAlgn="base" hangingPunct="0">
        <a:spcBef>
          <a:spcPct val="20000"/>
        </a:spcBef>
        <a:spcAft>
          <a:spcPct val="0"/>
        </a:spcAft>
        <a:buChar char="•"/>
        <a:defRPr sz="2400">
          <a:solidFill>
            <a:schemeClr val="tx1"/>
          </a:solidFill>
          <a:latin typeface="+mn-lt"/>
          <a:ea typeface="+mn-ea"/>
          <a:cs typeface="+mn-cs"/>
        </a:defRPr>
      </a:lvl1pPr>
      <a:lvl2pPr marL="635000" indent="-34290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838200" y="381000"/>
            <a:ext cx="7772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838200" y="1905000"/>
            <a:ext cx="7620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6" name="Rectangle 4"/>
          <p:cNvSpPr>
            <a:spLocks noGrp="1" noChangeArrowheads="1"/>
          </p:cNvSpPr>
          <p:nvPr>
            <p:ph type="dt" sz="half" idx="2"/>
          </p:nvPr>
        </p:nvSpPr>
        <p:spPr bwMode="auto">
          <a:xfrm>
            <a:off x="838200" y="6096000"/>
            <a:ext cx="1905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0099FF"/>
                </a:solidFill>
              </a:defRPr>
            </a:lvl1pPr>
          </a:lstStyle>
          <a:p>
            <a:pPr>
              <a:defRPr/>
            </a:pPr>
            <a:r>
              <a:rPr lang="en-US"/>
              <a:t>UNICEF</a:t>
            </a:r>
          </a:p>
          <a:p>
            <a:pPr>
              <a:defRPr/>
            </a:pPr>
            <a:endParaRPr lang="en-US"/>
          </a:p>
          <a:p>
            <a:pPr>
              <a:defRPr/>
            </a:pPr>
            <a:endParaRPr lang="en-US"/>
          </a:p>
        </p:txBody>
      </p:sp>
      <p:sp>
        <p:nvSpPr>
          <p:cNvPr id="84997" name="Rectangle 5"/>
          <p:cNvSpPr>
            <a:spLocks noGrp="1" noChangeArrowheads="1"/>
          </p:cNvSpPr>
          <p:nvPr>
            <p:ph type="ftr" sz="quarter" idx="3"/>
          </p:nvPr>
        </p:nvSpPr>
        <p:spPr bwMode="auto">
          <a:xfrm>
            <a:off x="3124200" y="6096000"/>
            <a:ext cx="2895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rgbClr val="0099FF"/>
                </a:solidFill>
              </a:defRPr>
            </a:lvl1pPr>
          </a:lstStyle>
          <a:p>
            <a:pPr>
              <a:defRPr/>
            </a:pPr>
            <a:endParaRPr lang="en-US"/>
          </a:p>
        </p:txBody>
      </p:sp>
      <p:sp>
        <p:nvSpPr>
          <p:cNvPr id="849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9B62EAE-208B-4497-B908-D6C7EADBEBE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8213" r:id="rId1"/>
    <p:sldLayoutId id="2147488177" r:id="rId2"/>
    <p:sldLayoutId id="2147488178" r:id="rId3"/>
    <p:sldLayoutId id="2147488179" r:id="rId4"/>
    <p:sldLayoutId id="2147488180" r:id="rId5"/>
    <p:sldLayoutId id="2147488181" r:id="rId6"/>
    <p:sldLayoutId id="2147488182" r:id="rId7"/>
    <p:sldLayoutId id="2147488183" r:id="rId8"/>
    <p:sldLayoutId id="2147488184" r:id="rId9"/>
    <p:sldLayoutId id="2147488185" r:id="rId10"/>
    <p:sldLayoutId id="2147488186" r:id="rId11"/>
  </p:sldLayoutIdLst>
  <p:hf sldNum="0" hdr="0" ftr="0"/>
  <p:txStyles>
    <p:titleStyle>
      <a:lvl1pPr algn="l" rtl="0" eaLnBrk="0" fontAlgn="base" hangingPunct="0">
        <a:spcBef>
          <a:spcPct val="0"/>
        </a:spcBef>
        <a:spcAft>
          <a:spcPct val="0"/>
        </a:spcAft>
        <a:defRPr sz="4400" b="1">
          <a:solidFill>
            <a:srgbClr val="0099FF"/>
          </a:solidFill>
          <a:latin typeface="+mj-lt"/>
          <a:ea typeface="+mj-ea"/>
          <a:cs typeface="+mj-cs"/>
        </a:defRPr>
      </a:lvl1pPr>
      <a:lvl2pPr algn="l" rtl="0" eaLnBrk="0" fontAlgn="base" hangingPunct="0">
        <a:spcBef>
          <a:spcPct val="0"/>
        </a:spcBef>
        <a:spcAft>
          <a:spcPct val="0"/>
        </a:spcAft>
        <a:defRPr sz="4400" b="1">
          <a:solidFill>
            <a:srgbClr val="0099FF"/>
          </a:solidFill>
          <a:latin typeface="Palatino" pitchFamily="18" charset="0"/>
        </a:defRPr>
      </a:lvl2pPr>
      <a:lvl3pPr algn="l" rtl="0" eaLnBrk="0" fontAlgn="base" hangingPunct="0">
        <a:spcBef>
          <a:spcPct val="0"/>
        </a:spcBef>
        <a:spcAft>
          <a:spcPct val="0"/>
        </a:spcAft>
        <a:defRPr sz="4400" b="1">
          <a:solidFill>
            <a:srgbClr val="0099FF"/>
          </a:solidFill>
          <a:latin typeface="Palatino" pitchFamily="18" charset="0"/>
        </a:defRPr>
      </a:lvl3pPr>
      <a:lvl4pPr algn="l" rtl="0" eaLnBrk="0" fontAlgn="base" hangingPunct="0">
        <a:spcBef>
          <a:spcPct val="0"/>
        </a:spcBef>
        <a:spcAft>
          <a:spcPct val="0"/>
        </a:spcAft>
        <a:defRPr sz="4400" b="1">
          <a:solidFill>
            <a:srgbClr val="0099FF"/>
          </a:solidFill>
          <a:latin typeface="Palatino" pitchFamily="18" charset="0"/>
        </a:defRPr>
      </a:lvl4pPr>
      <a:lvl5pPr algn="l" rtl="0" eaLnBrk="0" fontAlgn="base" hangingPunct="0">
        <a:spcBef>
          <a:spcPct val="0"/>
        </a:spcBef>
        <a:spcAft>
          <a:spcPct val="0"/>
        </a:spcAft>
        <a:defRPr sz="4400" b="1">
          <a:solidFill>
            <a:srgbClr val="0099FF"/>
          </a:solidFill>
          <a:latin typeface="Palatino" pitchFamily="18" charset="0"/>
        </a:defRPr>
      </a:lvl5pPr>
      <a:lvl6pPr marL="457200" algn="l" rtl="0" fontAlgn="base">
        <a:spcBef>
          <a:spcPct val="0"/>
        </a:spcBef>
        <a:spcAft>
          <a:spcPct val="0"/>
        </a:spcAft>
        <a:defRPr sz="4400" b="1">
          <a:solidFill>
            <a:srgbClr val="0099FF"/>
          </a:solidFill>
          <a:latin typeface="Palatino" pitchFamily="18" charset="0"/>
        </a:defRPr>
      </a:lvl6pPr>
      <a:lvl7pPr marL="914400" algn="l" rtl="0" fontAlgn="base">
        <a:spcBef>
          <a:spcPct val="0"/>
        </a:spcBef>
        <a:spcAft>
          <a:spcPct val="0"/>
        </a:spcAft>
        <a:defRPr sz="4400" b="1">
          <a:solidFill>
            <a:srgbClr val="0099FF"/>
          </a:solidFill>
          <a:latin typeface="Palatino" pitchFamily="18" charset="0"/>
        </a:defRPr>
      </a:lvl7pPr>
      <a:lvl8pPr marL="1371600" algn="l" rtl="0" fontAlgn="base">
        <a:spcBef>
          <a:spcPct val="0"/>
        </a:spcBef>
        <a:spcAft>
          <a:spcPct val="0"/>
        </a:spcAft>
        <a:defRPr sz="4400" b="1">
          <a:solidFill>
            <a:srgbClr val="0099FF"/>
          </a:solidFill>
          <a:latin typeface="Palatino" pitchFamily="18" charset="0"/>
        </a:defRPr>
      </a:lvl8pPr>
      <a:lvl9pPr marL="1828800" algn="l" rtl="0" fontAlgn="base">
        <a:spcBef>
          <a:spcPct val="0"/>
        </a:spcBef>
        <a:spcAft>
          <a:spcPct val="0"/>
        </a:spcAft>
        <a:defRPr sz="4400" b="1">
          <a:solidFill>
            <a:srgbClr val="0099FF"/>
          </a:solidFill>
          <a:latin typeface="Palatino" pitchFamily="18" charset="0"/>
        </a:defRPr>
      </a:lvl9pPr>
    </p:titleStyle>
    <p:bodyStyle>
      <a:lvl1pPr marL="177800" indent="-177800" algn="l" rtl="0" eaLnBrk="0" fontAlgn="base" hangingPunct="0">
        <a:spcBef>
          <a:spcPct val="20000"/>
        </a:spcBef>
        <a:spcAft>
          <a:spcPct val="0"/>
        </a:spcAft>
        <a:buChar char="•"/>
        <a:defRPr sz="2400">
          <a:solidFill>
            <a:schemeClr val="tx1"/>
          </a:solidFill>
          <a:latin typeface="+mn-lt"/>
          <a:ea typeface="+mn-ea"/>
          <a:cs typeface="+mn-cs"/>
        </a:defRPr>
      </a:lvl1pPr>
      <a:lvl2pPr marL="635000" indent="-34290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image" Target="../media/image24.jpe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media/image6.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9.png"/><Relationship Id="rId18" Type="http://schemas.openxmlformats.org/officeDocument/2006/relationships/image" Target="../media/image21.jpe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2.jpeg"/><Relationship Id="rId17" Type="http://schemas.openxmlformats.org/officeDocument/2006/relationships/image" Target="../media/image6.png"/><Relationship Id="rId2" Type="http://schemas.openxmlformats.org/officeDocument/2006/relationships/notesSlide" Target="../notesSlides/notesSlide10.xml"/><Relationship Id="rId16" Type="http://schemas.openxmlformats.org/officeDocument/2006/relationships/image" Target="../media/image5.png"/><Relationship Id="rId20"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1.png"/><Relationship Id="rId23" Type="http://schemas.openxmlformats.org/officeDocument/2006/relationships/image" Target="../media/image34.png"/><Relationship Id="rId10" Type="http://schemas.openxmlformats.org/officeDocument/2006/relationships/image" Target="../media/image27.png"/><Relationship Id="rId19" Type="http://schemas.openxmlformats.org/officeDocument/2006/relationships/image" Target="../media/image24.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30.jpeg"/><Relationship Id="rId22"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7.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descr="C:\Users\ltsague\Pictures\Zambia NAC Log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78447"/>
            <a:ext cx="1097680" cy="9831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ltsague\Pictures\Zambia Govt Logo.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259" y="5833680"/>
            <a:ext cx="1047751" cy="10144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9013" y="6366066"/>
            <a:ext cx="1905000" cy="442764"/>
          </a:xfrm>
          <a:prstGeom prst="rect">
            <a:avLst/>
          </a:prstGeom>
        </p:spPr>
      </p:pic>
      <p:pic>
        <p:nvPicPr>
          <p:cNvPr id="19"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13746"/>
          <a:stretch/>
        </p:blipFill>
        <p:spPr bwMode="auto">
          <a:xfrm>
            <a:off x="-35804" y="-49170"/>
            <a:ext cx="3312404" cy="690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48714" y="2209800"/>
            <a:ext cx="5181600" cy="1815882"/>
          </a:xfrm>
          <a:prstGeom prst="rect">
            <a:avLst/>
          </a:prstGeom>
          <a:noFill/>
        </p:spPr>
        <p:txBody>
          <a:bodyPr wrap="square" rtlCol="0">
            <a:spAutoFit/>
          </a:bodyPr>
          <a:lstStyle/>
          <a:p>
            <a:r>
              <a:rPr lang="en-US" b="1" u="sng" dirty="0" smtClean="0">
                <a:solidFill>
                  <a:srgbClr val="0099FF"/>
                </a:solidFill>
                <a:latin typeface="Arial" pitchFamily="34" charset="0"/>
                <a:ea typeface="MS PGothic" pitchFamily="34" charset="-128"/>
                <a:cs typeface="Arial" pitchFamily="34" charset="0"/>
              </a:rPr>
              <a:t>Zambia Ureport Case Study: </a:t>
            </a:r>
          </a:p>
          <a:p>
            <a:r>
              <a:rPr lang="en-US" b="1" dirty="0" smtClean="0">
                <a:solidFill>
                  <a:srgbClr val="0099FF"/>
                </a:solidFill>
                <a:latin typeface="Arial" pitchFamily="34" charset="0"/>
                <a:ea typeface="MS PGothic" pitchFamily="34" charset="-128"/>
                <a:cs typeface="Arial" pitchFamily="34" charset="0"/>
              </a:rPr>
              <a:t>Designing, Implementing and Managing a T4D strategy for HIV and young people.</a:t>
            </a:r>
            <a:endParaRPr lang="fr-FR" b="1" dirty="0">
              <a:solidFill>
                <a:srgbClr val="0099FF"/>
              </a:solidFill>
              <a:latin typeface="Arial" pitchFamily="34" charset="0"/>
              <a:ea typeface="MS PGothic" pitchFamily="34" charset="-128"/>
              <a:cs typeface="Arial" pitchFamily="34" charset="0"/>
            </a:endParaRPr>
          </a:p>
        </p:txBody>
      </p:sp>
      <p:sp>
        <p:nvSpPr>
          <p:cNvPr id="8" name="TextBox 7"/>
          <p:cNvSpPr txBox="1"/>
          <p:nvPr/>
        </p:nvSpPr>
        <p:spPr>
          <a:xfrm>
            <a:off x="3530599" y="5458970"/>
            <a:ext cx="5181600" cy="523220"/>
          </a:xfrm>
          <a:prstGeom prst="rect">
            <a:avLst/>
          </a:prstGeom>
          <a:noFill/>
        </p:spPr>
        <p:txBody>
          <a:bodyPr wrap="square" rtlCol="0">
            <a:spAutoFit/>
          </a:bodyPr>
          <a:lstStyle/>
          <a:p>
            <a:r>
              <a:rPr lang="en-US" sz="1400" b="1" dirty="0" smtClean="0">
                <a:solidFill>
                  <a:srgbClr val="0099FF"/>
                </a:solidFill>
                <a:latin typeface="Meiryo" pitchFamily="34" charset="-128"/>
                <a:ea typeface="Meiryo" pitchFamily="34" charset="-128"/>
                <a:cs typeface="Meiryo" pitchFamily="34" charset="-128"/>
              </a:rPr>
              <a:t>Prepared by</a:t>
            </a:r>
          </a:p>
          <a:p>
            <a:r>
              <a:rPr lang="en-US" sz="1400" b="1" dirty="0" smtClean="0">
                <a:solidFill>
                  <a:srgbClr val="0099FF"/>
                </a:solidFill>
                <a:latin typeface="Meiryo" pitchFamily="34" charset="-128"/>
                <a:ea typeface="Meiryo" pitchFamily="34" charset="-128"/>
                <a:cs typeface="Meiryo" pitchFamily="34" charset="-128"/>
              </a:rPr>
              <a:t>UNICEF Zambia  </a:t>
            </a:r>
            <a:endParaRPr lang="fr-FR" sz="1400" b="1" dirty="0">
              <a:solidFill>
                <a:srgbClr val="0099FF"/>
              </a:solidFill>
              <a:latin typeface="Meiryo" pitchFamily="34" charset="-128"/>
              <a:ea typeface="Meiryo" pitchFamily="34" charset="-128"/>
              <a:cs typeface="Meiryo" pitchFamily="34" charset="-128"/>
            </a:endParaRPr>
          </a:p>
        </p:txBody>
      </p:sp>
    </p:spTree>
    <p:extLst>
      <p:ext uri="{BB962C8B-B14F-4D97-AF65-F5344CB8AC3E}">
        <p14:creationId xmlns:p14="http://schemas.microsoft.com/office/powerpoint/2010/main" val="84864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28730" y="152400"/>
            <a:ext cx="9115269" cy="1143000"/>
          </a:xfrm>
        </p:spPr>
        <p:txBody>
          <a:bodyPr/>
          <a:lstStyle/>
          <a:p>
            <a:pPr algn="l"/>
            <a:r>
              <a:rPr lang="en-US" sz="4000" b="1" dirty="0" smtClean="0">
                <a:solidFill>
                  <a:srgbClr val="0099FF"/>
                </a:solidFill>
              </a:rPr>
              <a:t>Idea: Proposed </a:t>
            </a:r>
            <a:r>
              <a:rPr lang="en-US" sz="4000" b="1" dirty="0">
                <a:solidFill>
                  <a:srgbClr val="0099FF"/>
                </a:solidFill>
              </a:rPr>
              <a:t>solution </a:t>
            </a:r>
            <a:r>
              <a:rPr lang="en-US" sz="3200" dirty="0" smtClean="0">
                <a:solidFill>
                  <a:srgbClr val="0099FF"/>
                </a:solidFill>
              </a:rPr>
              <a:t/>
            </a:r>
            <a:br>
              <a:rPr lang="en-US" sz="3200" dirty="0" smtClean="0">
                <a:solidFill>
                  <a:srgbClr val="0099FF"/>
                </a:solidFill>
              </a:rPr>
            </a:br>
            <a:r>
              <a:rPr lang="en-US" sz="2800" b="1" dirty="0" smtClean="0">
                <a:solidFill>
                  <a:srgbClr val="0099FF"/>
                </a:solidFill>
                <a:latin typeface="Arial" pitchFamily="34" charset="0"/>
                <a:cs typeface="Arial" pitchFamily="34" charset="0"/>
              </a:rPr>
              <a:t>Zambia-Ureport: Strategic Objectives</a:t>
            </a:r>
          </a:p>
        </p:txBody>
      </p:sp>
      <p:sp>
        <p:nvSpPr>
          <p:cNvPr id="2" name="Content Placeholder 1"/>
          <p:cNvSpPr>
            <a:spLocks noGrp="1"/>
          </p:cNvSpPr>
          <p:nvPr>
            <p:ph idx="1"/>
          </p:nvPr>
        </p:nvSpPr>
        <p:spPr>
          <a:xfrm>
            <a:off x="304800" y="1524000"/>
            <a:ext cx="8534400" cy="5105400"/>
          </a:xfrm>
        </p:spPr>
        <p:txBody>
          <a:bodyPr>
            <a:noAutofit/>
          </a:bodyPr>
          <a:lstStyle/>
          <a:p>
            <a:pPr>
              <a:lnSpc>
                <a:spcPct val="120000"/>
              </a:lnSpc>
              <a:spcBef>
                <a:spcPts val="600"/>
              </a:spcBef>
              <a:spcAft>
                <a:spcPts val="1200"/>
              </a:spcAft>
              <a:buFont typeface="Wingdings" pitchFamily="2" charset="2"/>
              <a:buChar char="§"/>
            </a:pPr>
            <a:r>
              <a:rPr lang="en-US" sz="1800" dirty="0" smtClean="0">
                <a:latin typeface="Arial" pitchFamily="34" charset="0"/>
                <a:cs typeface="Arial" pitchFamily="34" charset="0"/>
              </a:rPr>
              <a:t>Promote adolescents and youths participation in National </a:t>
            </a:r>
            <a:r>
              <a:rPr lang="en-US" sz="1800" dirty="0">
                <a:latin typeface="Arial" pitchFamily="34" charset="0"/>
                <a:cs typeface="Arial" pitchFamily="34" charset="0"/>
              </a:rPr>
              <a:t>HIV response </a:t>
            </a:r>
            <a:r>
              <a:rPr lang="en-US" sz="1800" dirty="0" smtClean="0">
                <a:latin typeface="Arial" pitchFamily="34" charset="0"/>
                <a:cs typeface="Arial" pitchFamily="34" charset="0"/>
              </a:rPr>
              <a:t>by getting </a:t>
            </a:r>
            <a:r>
              <a:rPr lang="en-US" sz="1800" dirty="0">
                <a:latin typeface="Arial" pitchFamily="34" charset="0"/>
                <a:cs typeface="Arial" pitchFamily="34" charset="0"/>
              </a:rPr>
              <a:t>their opinions on issues that affect their vulnerability and risk to HIV, and their ability to mitigate AIDS impact at individual and community </a:t>
            </a:r>
            <a:r>
              <a:rPr lang="en-US" sz="1800" dirty="0" smtClean="0">
                <a:latin typeface="Arial" pitchFamily="34" charset="0"/>
                <a:cs typeface="Arial" pitchFamily="34" charset="0"/>
              </a:rPr>
              <a:t>level.</a:t>
            </a:r>
            <a:endParaRPr lang="en-US" sz="1800" dirty="0">
              <a:latin typeface="Arial" pitchFamily="34" charset="0"/>
              <a:cs typeface="Arial" pitchFamily="34" charset="0"/>
            </a:endParaRPr>
          </a:p>
          <a:p>
            <a:pPr>
              <a:lnSpc>
                <a:spcPct val="120000"/>
              </a:lnSpc>
              <a:spcBef>
                <a:spcPts val="600"/>
              </a:spcBef>
              <a:spcAft>
                <a:spcPts val="1200"/>
              </a:spcAft>
              <a:buFont typeface="Wingdings" pitchFamily="2" charset="2"/>
              <a:buChar char="§"/>
            </a:pPr>
            <a:r>
              <a:rPr lang="en-US" sz="1800" dirty="0" smtClean="0">
                <a:latin typeface="Arial" pitchFamily="34" charset="0"/>
                <a:cs typeface="Arial" pitchFamily="34" charset="0"/>
              </a:rPr>
              <a:t>Increase </a:t>
            </a:r>
            <a:r>
              <a:rPr lang="en-US" sz="1800" dirty="0">
                <a:latin typeface="Arial" pitchFamily="34" charset="0"/>
                <a:cs typeface="Arial" pitchFamily="34" charset="0"/>
              </a:rPr>
              <a:t>HIV comprehensive knowledge among adolescents and youth through an individualized two-way interactive </a:t>
            </a:r>
            <a:r>
              <a:rPr lang="en-US" sz="1800" dirty="0" smtClean="0">
                <a:latin typeface="Arial" pitchFamily="34" charset="0"/>
                <a:cs typeface="Arial" pitchFamily="34" charset="0"/>
              </a:rPr>
              <a:t>SMS model </a:t>
            </a:r>
            <a:r>
              <a:rPr lang="en-US" sz="1800" dirty="0">
                <a:latin typeface="Arial" pitchFamily="34" charset="0"/>
                <a:cs typeface="Arial" pitchFamily="34" charset="0"/>
              </a:rPr>
              <a:t>that continuously informs advocacy and </a:t>
            </a:r>
            <a:r>
              <a:rPr lang="en-US" sz="1800" dirty="0" smtClean="0">
                <a:latin typeface="Arial" pitchFamily="34" charset="0"/>
                <a:cs typeface="Arial" pitchFamily="34" charset="0"/>
              </a:rPr>
              <a:t>adolescents and youths </a:t>
            </a:r>
            <a:r>
              <a:rPr lang="en-US" sz="1800" dirty="0">
                <a:latin typeface="Arial" pitchFamily="34" charset="0"/>
                <a:cs typeface="Arial" pitchFamily="34" charset="0"/>
              </a:rPr>
              <a:t>sensitive HIV </a:t>
            </a:r>
            <a:r>
              <a:rPr lang="en-US" sz="1800" dirty="0" smtClean="0">
                <a:latin typeface="Arial" pitchFamily="34" charset="0"/>
                <a:cs typeface="Arial" pitchFamily="34" charset="0"/>
              </a:rPr>
              <a:t>programming.</a:t>
            </a:r>
            <a:endParaRPr lang="en-US" sz="1800" dirty="0">
              <a:latin typeface="Arial" pitchFamily="34" charset="0"/>
              <a:cs typeface="Arial" pitchFamily="34" charset="0"/>
            </a:endParaRPr>
          </a:p>
          <a:p>
            <a:pPr>
              <a:lnSpc>
                <a:spcPct val="120000"/>
              </a:lnSpc>
              <a:spcBef>
                <a:spcPts val="600"/>
              </a:spcBef>
              <a:spcAft>
                <a:spcPts val="1200"/>
              </a:spcAft>
              <a:buFont typeface="Wingdings" pitchFamily="2" charset="2"/>
              <a:buChar char="§"/>
            </a:pPr>
            <a:r>
              <a:rPr lang="en-US" sz="1800" dirty="0" smtClean="0">
                <a:latin typeface="Arial" pitchFamily="34" charset="0"/>
                <a:cs typeface="Arial" pitchFamily="34" charset="0"/>
              </a:rPr>
              <a:t>Increase demand for </a:t>
            </a:r>
            <a:r>
              <a:rPr lang="en-US" sz="1800" dirty="0">
                <a:latin typeface="Arial" pitchFamily="34" charset="0"/>
                <a:cs typeface="Arial" pitchFamily="34" charset="0"/>
              </a:rPr>
              <a:t>HIV high impact prevention services among </a:t>
            </a:r>
            <a:r>
              <a:rPr lang="en-US" sz="1800" dirty="0" smtClean="0">
                <a:latin typeface="Arial" pitchFamily="34" charset="0"/>
                <a:cs typeface="Arial" pitchFamily="34" charset="0"/>
              </a:rPr>
              <a:t>adolescents </a:t>
            </a:r>
            <a:r>
              <a:rPr lang="en-US" sz="1800" dirty="0">
                <a:latin typeface="Arial" pitchFamily="34" charset="0"/>
                <a:cs typeface="Arial" pitchFamily="34" charset="0"/>
              </a:rPr>
              <a:t>and </a:t>
            </a:r>
            <a:r>
              <a:rPr lang="en-US" sz="1800" dirty="0" smtClean="0">
                <a:latin typeface="Arial" pitchFamily="34" charset="0"/>
                <a:cs typeface="Arial" pitchFamily="34" charset="0"/>
              </a:rPr>
              <a:t>youths (Delayed sexual debut, HTC, </a:t>
            </a:r>
            <a:r>
              <a:rPr lang="en-US" sz="1800" dirty="0">
                <a:latin typeface="Arial" pitchFamily="34" charset="0"/>
                <a:cs typeface="Arial" pitchFamily="34" charset="0"/>
              </a:rPr>
              <a:t>MC, </a:t>
            </a:r>
            <a:r>
              <a:rPr lang="en-US" sz="1800" dirty="0" smtClean="0">
                <a:latin typeface="Arial" pitchFamily="34" charset="0"/>
                <a:cs typeface="Arial" pitchFamily="34" charset="0"/>
              </a:rPr>
              <a:t>ART, Condoms</a:t>
            </a:r>
            <a:r>
              <a:rPr lang="en-US" sz="1800" dirty="0">
                <a:latin typeface="Arial" pitchFamily="34" charset="0"/>
                <a:cs typeface="Arial" pitchFamily="34" charset="0"/>
              </a:rPr>
              <a:t>)</a:t>
            </a:r>
          </a:p>
          <a:p>
            <a:pPr>
              <a:lnSpc>
                <a:spcPct val="120000"/>
              </a:lnSpc>
              <a:spcBef>
                <a:spcPts val="600"/>
              </a:spcBef>
              <a:spcAft>
                <a:spcPts val="1200"/>
              </a:spcAft>
              <a:buFont typeface="Wingdings" pitchFamily="2" charset="2"/>
              <a:buChar char="§"/>
            </a:pPr>
            <a:r>
              <a:rPr lang="en-US" sz="1800" dirty="0" smtClean="0">
                <a:latin typeface="Arial" pitchFamily="34" charset="0"/>
                <a:cs typeface="Arial" pitchFamily="34" charset="0"/>
              </a:rPr>
              <a:t>Monitor availability, utilization and quality </a:t>
            </a:r>
            <a:r>
              <a:rPr lang="en-US" sz="1800" dirty="0">
                <a:latin typeface="Arial" pitchFamily="34" charset="0"/>
                <a:cs typeface="Arial" pitchFamily="34" charset="0"/>
              </a:rPr>
              <a:t>of </a:t>
            </a:r>
            <a:r>
              <a:rPr lang="en-US" sz="1800" dirty="0" smtClean="0">
                <a:latin typeface="Arial" pitchFamily="34" charset="0"/>
                <a:cs typeface="Arial" pitchFamily="34" charset="0"/>
              </a:rPr>
              <a:t>adolescents and youths </a:t>
            </a:r>
            <a:r>
              <a:rPr lang="en-US" sz="1800" dirty="0">
                <a:latin typeface="Arial" pitchFamily="34" charset="0"/>
                <a:cs typeface="Arial" pitchFamily="34" charset="0"/>
              </a:rPr>
              <a:t>sensitive HIV services</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322581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tsague\Documents\Land Drive\T4D\HIV Prevention among youth\Zambia\Concept note and Design workshop\Design Workshop U Report\Group Pict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5892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5181600"/>
            <a:ext cx="8229600" cy="1143000"/>
          </a:xfrm>
        </p:spPr>
        <p:txBody>
          <a:bodyPr/>
          <a:lstStyle/>
          <a:p>
            <a:r>
              <a:rPr lang="en-US" sz="2800" dirty="0" smtClean="0">
                <a:solidFill>
                  <a:schemeClr val="bg1"/>
                </a:solidFill>
              </a:rPr>
              <a:t>Design Workshop- Zambia U-Report, Oct 17-19</a:t>
            </a:r>
            <a:r>
              <a:rPr lang="en-US" sz="2800" baseline="30000" dirty="0" smtClean="0">
                <a:solidFill>
                  <a:schemeClr val="bg1"/>
                </a:solidFill>
              </a:rPr>
              <a:t>th</a:t>
            </a:r>
            <a:r>
              <a:rPr lang="en-US" sz="2800" dirty="0" smtClean="0">
                <a:solidFill>
                  <a:schemeClr val="bg1"/>
                </a:solidFill>
              </a:rPr>
              <a:t> 2012</a:t>
            </a:r>
            <a:endParaRPr lang="fr-FR" sz="2800" dirty="0">
              <a:solidFill>
                <a:schemeClr val="bg1"/>
              </a:solidFill>
            </a:endParaRPr>
          </a:p>
        </p:txBody>
      </p:sp>
      <p:sp>
        <p:nvSpPr>
          <p:cNvPr id="4" name="Rectangle 3"/>
          <p:cNvSpPr/>
          <p:nvPr/>
        </p:nvSpPr>
        <p:spPr>
          <a:xfrm>
            <a:off x="152400" y="152400"/>
            <a:ext cx="7696200" cy="523220"/>
          </a:xfrm>
          <a:prstGeom prst="rect">
            <a:avLst/>
          </a:prstGeom>
        </p:spPr>
        <p:txBody>
          <a:bodyPr wrap="square">
            <a:spAutoFit/>
          </a:bodyPr>
          <a:lstStyle/>
          <a:p>
            <a:r>
              <a:rPr lang="en-US" b="1" dirty="0">
                <a:solidFill>
                  <a:srgbClr val="0099FF"/>
                </a:solidFill>
                <a:latin typeface="Arial" pitchFamily="34" charset="0"/>
                <a:cs typeface="Arial" pitchFamily="34" charset="0"/>
              </a:rPr>
              <a:t>Mobilizing support and creating momentum</a:t>
            </a:r>
          </a:p>
        </p:txBody>
      </p:sp>
    </p:spTree>
    <p:extLst>
      <p:ext uri="{BB962C8B-B14F-4D97-AF65-F5344CB8AC3E}">
        <p14:creationId xmlns:p14="http://schemas.microsoft.com/office/powerpoint/2010/main" val="241318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8229600" cy="927697"/>
          </a:xfrm>
        </p:spPr>
        <p:txBody>
          <a:bodyPr>
            <a:noAutofit/>
          </a:bodyPr>
          <a:lstStyle/>
          <a:p>
            <a:pPr algn="l"/>
            <a:r>
              <a:rPr lang="en-US" sz="3200" b="1" dirty="0" smtClean="0">
                <a:solidFill>
                  <a:srgbClr val="0099FF"/>
                </a:solidFill>
                <a:latin typeface="Arial" pitchFamily="34" charset="0"/>
                <a:cs typeface="Arial" pitchFamily="34" charset="0"/>
              </a:rPr>
              <a:t>Business Case (1)</a:t>
            </a:r>
            <a:r>
              <a:rPr lang="en-US" sz="2400" b="1" dirty="0" smtClean="0">
                <a:solidFill>
                  <a:srgbClr val="0099FF"/>
                </a:solidFill>
                <a:latin typeface="Arial" pitchFamily="34" charset="0"/>
                <a:cs typeface="Arial" pitchFamily="34" charset="0"/>
              </a:rPr>
              <a:t/>
            </a:r>
            <a:br>
              <a:rPr lang="en-US" sz="2400" b="1" dirty="0" smtClean="0">
                <a:solidFill>
                  <a:srgbClr val="0099FF"/>
                </a:solidFill>
                <a:latin typeface="Arial" pitchFamily="34" charset="0"/>
                <a:cs typeface="Arial" pitchFamily="34" charset="0"/>
              </a:rPr>
            </a:br>
            <a:r>
              <a:rPr lang="en-US" sz="2400" b="1" dirty="0" smtClean="0">
                <a:solidFill>
                  <a:srgbClr val="0099FF"/>
                </a:solidFill>
                <a:latin typeface="Arial" pitchFamily="34" charset="0"/>
                <a:cs typeface="Arial" pitchFamily="34" charset="0"/>
              </a:rPr>
              <a:t>Zambia </a:t>
            </a:r>
            <a:r>
              <a:rPr lang="en-US" sz="2400" b="1" dirty="0">
                <a:solidFill>
                  <a:srgbClr val="0099FF"/>
                </a:solidFill>
                <a:latin typeface="Arial" pitchFamily="34" charset="0"/>
                <a:cs typeface="Arial" pitchFamily="34" charset="0"/>
              </a:rPr>
              <a:t>U-Report: </a:t>
            </a:r>
            <a:r>
              <a:rPr lang="en-US" sz="2400" b="1" dirty="0" smtClean="0">
                <a:solidFill>
                  <a:srgbClr val="0099FF"/>
                </a:solidFill>
                <a:latin typeface="Arial" pitchFamily="34" charset="0"/>
                <a:cs typeface="Arial" pitchFamily="34" charset="0"/>
              </a:rPr>
              <a:t>Results Chain</a:t>
            </a:r>
            <a:endParaRPr lang="fr-FR"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5648840"/>
              </p:ext>
            </p:extLst>
          </p:nvPr>
        </p:nvGraphicFramePr>
        <p:xfrm>
          <a:off x="306670" y="2743200"/>
          <a:ext cx="8660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1968737" y="1866869"/>
            <a:ext cx="5336066" cy="530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t" anchorCtr="0">
            <a:noAutofit/>
          </a:bodyPr>
          <a:lstStyle/>
          <a:p>
            <a:pPr lvl="0" algn="ctr" defTabSz="466725">
              <a:lnSpc>
                <a:spcPct val="90000"/>
              </a:lnSpc>
              <a:spcBef>
                <a:spcPct val="0"/>
              </a:spcBef>
              <a:spcAft>
                <a:spcPct val="35000"/>
              </a:spcAft>
            </a:pPr>
            <a:endParaRPr lang="en-US" sz="1050" kern="1200" dirty="0">
              <a:solidFill>
                <a:schemeClr val="tx1"/>
              </a:solidFill>
              <a:latin typeface="Arial" pitchFamily="34" charset="0"/>
              <a:cs typeface="Arial" pitchFamily="34" charset="0"/>
            </a:endParaRPr>
          </a:p>
        </p:txBody>
      </p:sp>
      <p:grpSp>
        <p:nvGrpSpPr>
          <p:cNvPr id="19" name="Group 18"/>
          <p:cNvGrpSpPr/>
          <p:nvPr/>
        </p:nvGrpSpPr>
        <p:grpSpPr>
          <a:xfrm>
            <a:off x="1219200" y="962480"/>
            <a:ext cx="6580240" cy="1628320"/>
            <a:chOff x="380999" y="1020389"/>
            <a:chExt cx="6580240" cy="1628320"/>
          </a:xfrm>
        </p:grpSpPr>
        <p:sp>
          <p:nvSpPr>
            <p:cNvPr id="7" name="Rectangle 6"/>
            <p:cNvSpPr/>
            <p:nvPr/>
          </p:nvSpPr>
          <p:spPr>
            <a:xfrm>
              <a:off x="380999" y="1020389"/>
              <a:ext cx="3733801" cy="659206"/>
            </a:xfrm>
            <a:prstGeom prst="rect">
              <a:avLst/>
            </a:prstGeom>
            <a:solidFill>
              <a:srgbClr val="00B050"/>
            </a:solidFill>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bg1"/>
                  </a:solidFill>
                </a:rPr>
                <a:t>NASF </a:t>
              </a:r>
              <a:r>
                <a:rPr lang="en-US" sz="1400" b="1" dirty="0" smtClean="0">
                  <a:solidFill>
                    <a:schemeClr val="bg1"/>
                  </a:solidFill>
                </a:rPr>
                <a:t>strategic results</a:t>
              </a:r>
              <a:r>
                <a:rPr lang="en-US" sz="1400" b="1" kern="1200" dirty="0" smtClean="0">
                  <a:solidFill>
                    <a:schemeClr val="bg1"/>
                  </a:solidFill>
                </a:rPr>
                <a:t>: Incidence of HIV is reduced by 50% by 2015 among young people</a:t>
              </a:r>
              <a:endParaRPr lang="fr-FR" sz="1400" b="1" kern="1200" dirty="0">
                <a:solidFill>
                  <a:schemeClr val="bg1"/>
                </a:solidFill>
              </a:endParaRPr>
            </a:p>
          </p:txBody>
        </p:sp>
        <p:sp>
          <p:nvSpPr>
            <p:cNvPr id="13" name="Rectangle 12"/>
            <p:cNvSpPr/>
            <p:nvPr/>
          </p:nvSpPr>
          <p:spPr>
            <a:xfrm>
              <a:off x="2998839" y="1826946"/>
              <a:ext cx="3962400" cy="821763"/>
            </a:xfrm>
            <a:prstGeom prst="rect">
              <a:avLst/>
            </a:prstGeom>
            <a:solidFill>
              <a:schemeClr val="accent4"/>
            </a:solidFill>
          </p:spPr>
          <p:txBody>
            <a:bodyPr wrap="square">
              <a:spAutoFit/>
            </a:bodyPr>
            <a:lstStyle/>
            <a:p>
              <a:pPr lvl="0" algn="ctr" defTabSz="466725">
                <a:lnSpc>
                  <a:spcPct val="90000"/>
                </a:lnSpc>
                <a:spcBef>
                  <a:spcPct val="0"/>
                </a:spcBef>
                <a:spcAft>
                  <a:spcPct val="35000"/>
                </a:spcAft>
              </a:pPr>
              <a:r>
                <a:rPr lang="en-US" sz="1200" b="1" dirty="0">
                  <a:solidFill>
                    <a:schemeClr val="bg1"/>
                  </a:solidFill>
                  <a:latin typeface="Arial" pitchFamily="34" charset="0"/>
                  <a:cs typeface="Arial" pitchFamily="34" charset="0"/>
                </a:rPr>
                <a:t>UNDAF Intermediary Outcome 1.1 </a:t>
              </a:r>
            </a:p>
            <a:p>
              <a:pPr lvl="0" algn="ctr" defTabSz="466725">
                <a:lnSpc>
                  <a:spcPct val="90000"/>
                </a:lnSpc>
                <a:spcBef>
                  <a:spcPct val="0"/>
                </a:spcBef>
                <a:spcAft>
                  <a:spcPct val="35000"/>
                </a:spcAft>
              </a:pPr>
              <a:r>
                <a:rPr lang="en-US" sz="1200" dirty="0">
                  <a:solidFill>
                    <a:schemeClr val="bg1"/>
                  </a:solidFill>
                  <a:latin typeface="Arial" pitchFamily="34" charset="0"/>
                  <a:cs typeface="Arial" pitchFamily="34" charset="0"/>
                </a:rPr>
                <a:t>Government and partners scale up prevention services to enable the reduction of new infections by 50% by 2015</a:t>
              </a:r>
            </a:p>
          </p:txBody>
        </p:sp>
      </p:grpSp>
      <p:cxnSp>
        <p:nvCxnSpPr>
          <p:cNvPr id="21" name="Straight Connector 20"/>
          <p:cNvCxnSpPr/>
          <p:nvPr/>
        </p:nvCxnSpPr>
        <p:spPr>
          <a:xfrm>
            <a:off x="3733800" y="1621686"/>
            <a:ext cx="0" cy="150251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84158" y="2590800"/>
            <a:ext cx="1" cy="533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66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sz="3200" b="1" dirty="0">
                <a:solidFill>
                  <a:srgbClr val="0099FF"/>
                </a:solidFill>
                <a:latin typeface="Arial" pitchFamily="34" charset="0"/>
                <a:cs typeface="Arial" pitchFamily="34" charset="0"/>
              </a:rPr>
              <a:t>Business Case </a:t>
            </a:r>
            <a:r>
              <a:rPr lang="en-US" sz="3200" b="1" dirty="0" smtClean="0">
                <a:solidFill>
                  <a:srgbClr val="0099FF"/>
                </a:solidFill>
                <a:latin typeface="Arial" pitchFamily="34" charset="0"/>
                <a:cs typeface="Arial" pitchFamily="34" charset="0"/>
              </a:rPr>
              <a:t>(2)</a:t>
            </a:r>
            <a:r>
              <a:rPr lang="en-US" sz="3200" b="1" dirty="0">
                <a:solidFill>
                  <a:srgbClr val="0099FF"/>
                </a:solidFill>
                <a:latin typeface="Arial" pitchFamily="34" charset="0"/>
                <a:cs typeface="Arial" pitchFamily="34" charset="0"/>
              </a:rPr>
              <a:t/>
            </a:r>
            <a:br>
              <a:rPr lang="en-US" sz="3200" b="1" dirty="0">
                <a:solidFill>
                  <a:srgbClr val="0099FF"/>
                </a:solidFill>
                <a:latin typeface="Arial" pitchFamily="34" charset="0"/>
                <a:cs typeface="Arial" pitchFamily="34" charset="0"/>
              </a:rPr>
            </a:br>
            <a:r>
              <a:rPr lang="en-US" sz="2800" b="1" dirty="0">
                <a:solidFill>
                  <a:srgbClr val="0099FF"/>
                </a:solidFill>
                <a:latin typeface="Arial" pitchFamily="34" charset="0"/>
                <a:cs typeface="Arial" pitchFamily="34" charset="0"/>
              </a:rPr>
              <a:t>Zambia U-Report: </a:t>
            </a:r>
            <a:r>
              <a:rPr lang="en-US" sz="2800" b="1" dirty="0" smtClean="0">
                <a:solidFill>
                  <a:srgbClr val="0099FF"/>
                </a:solidFill>
                <a:latin typeface="Arial" pitchFamily="34" charset="0"/>
                <a:cs typeface="Arial" pitchFamily="34" charset="0"/>
              </a:rPr>
              <a:t>Programmes Modules</a:t>
            </a:r>
            <a:endParaRPr lang="fr-FR" sz="4000" dirty="0"/>
          </a:p>
        </p:txBody>
      </p:sp>
      <p:sp>
        <p:nvSpPr>
          <p:cNvPr id="3" name="Content Placeholder 2"/>
          <p:cNvSpPr>
            <a:spLocks noGrp="1"/>
          </p:cNvSpPr>
          <p:nvPr>
            <p:ph sz="half" idx="1"/>
          </p:nvPr>
        </p:nvSpPr>
        <p:spPr>
          <a:xfrm>
            <a:off x="76200" y="1447800"/>
            <a:ext cx="3962400" cy="5257800"/>
          </a:xfrm>
          <a:ln>
            <a:solidFill>
              <a:srgbClr val="00B0EE"/>
            </a:solidFill>
          </a:ln>
        </p:spPr>
        <p:txBody>
          <a:bodyPr/>
          <a:lstStyle/>
          <a:p>
            <a:pPr marL="0" indent="0">
              <a:buNone/>
            </a:pPr>
            <a:r>
              <a:rPr lang="en-US" sz="2000" b="1" dirty="0" smtClean="0">
                <a:solidFill>
                  <a:srgbClr val="0099FF"/>
                </a:solidFill>
              </a:rPr>
              <a:t>Module 1: Knowledge Bank</a:t>
            </a:r>
          </a:p>
          <a:p>
            <a:pPr marL="231775" indent="-231775"/>
            <a:r>
              <a:rPr lang="en-US" sz="1800" dirty="0" smtClean="0"/>
              <a:t>Thematic data base on HIV </a:t>
            </a:r>
            <a:r>
              <a:rPr lang="en-US" sz="1800" dirty="0"/>
              <a:t>and STI </a:t>
            </a:r>
            <a:endParaRPr lang="en-US" sz="1800" dirty="0" smtClean="0"/>
          </a:p>
          <a:p>
            <a:pPr marL="231775" indent="-231775"/>
            <a:r>
              <a:rPr lang="en-US" sz="1800" dirty="0" smtClean="0"/>
              <a:t>Allow two-way interaction.</a:t>
            </a:r>
          </a:p>
          <a:p>
            <a:pPr marL="231775" indent="-231775"/>
            <a:r>
              <a:rPr lang="en-US" sz="1800" dirty="0" smtClean="0"/>
              <a:t>Dialogue initiated by U-Reporter (Spontaneous SMS requests)</a:t>
            </a:r>
          </a:p>
          <a:p>
            <a:pPr marL="231775" indent="-231775"/>
            <a:r>
              <a:rPr lang="en-US" sz="1800" dirty="0" smtClean="0"/>
              <a:t>Requests managed in real-time by SMS Counselors.</a:t>
            </a:r>
          </a:p>
          <a:p>
            <a:pPr marL="231775" indent="-231775"/>
            <a:r>
              <a:rPr lang="en-US" sz="1800" dirty="0" smtClean="0"/>
              <a:t>U-Reporters encouraged to share new information with other youth in their network.</a:t>
            </a:r>
          </a:p>
          <a:p>
            <a:pPr marL="231775" indent="-231775"/>
            <a:r>
              <a:rPr lang="en-US" sz="1800" dirty="0" smtClean="0"/>
              <a:t>U-Reporters referred to selected services delivery points in their area. </a:t>
            </a:r>
          </a:p>
          <a:p>
            <a:pPr marL="231775" indent="-231775"/>
            <a:r>
              <a:rPr lang="en-US" sz="1800" dirty="0" smtClean="0"/>
              <a:t>Will </a:t>
            </a:r>
            <a:r>
              <a:rPr lang="en-US" sz="1800" dirty="0"/>
              <a:t>integrate a feature to address emergency SMS based on key words (e.g. defilement, rape, abuse, accidental exposure to HIV</a:t>
            </a:r>
            <a:r>
              <a:rPr lang="en-US" sz="1800" dirty="0" smtClean="0"/>
              <a:t>).</a:t>
            </a:r>
            <a:endParaRPr lang="en-US" sz="1800" dirty="0"/>
          </a:p>
        </p:txBody>
      </p:sp>
      <p:sp>
        <p:nvSpPr>
          <p:cNvPr id="4" name="Content Placeholder 3"/>
          <p:cNvSpPr>
            <a:spLocks noGrp="1"/>
          </p:cNvSpPr>
          <p:nvPr>
            <p:ph sz="half" idx="2"/>
          </p:nvPr>
        </p:nvSpPr>
        <p:spPr>
          <a:xfrm>
            <a:off x="4267200" y="1447800"/>
            <a:ext cx="4800600" cy="5257800"/>
          </a:xfrm>
          <a:ln>
            <a:solidFill>
              <a:srgbClr val="00B0EE"/>
            </a:solidFill>
          </a:ln>
        </p:spPr>
        <p:txBody>
          <a:bodyPr>
            <a:noAutofit/>
          </a:bodyPr>
          <a:lstStyle/>
          <a:p>
            <a:pPr marL="0" indent="0">
              <a:buNone/>
            </a:pPr>
            <a:r>
              <a:rPr lang="en-US" sz="2000" b="1" dirty="0">
                <a:solidFill>
                  <a:srgbClr val="0099FF"/>
                </a:solidFill>
              </a:rPr>
              <a:t>Module 2: Poll and Campaign</a:t>
            </a:r>
          </a:p>
          <a:p>
            <a:r>
              <a:rPr lang="en-US" sz="1800" dirty="0" smtClean="0"/>
              <a:t>Opinion poll among U-Reporters on issues </a:t>
            </a:r>
            <a:r>
              <a:rPr lang="en-US" sz="1800" dirty="0"/>
              <a:t>that affect demand/access and utilization of HIV prevention, treatment and </a:t>
            </a:r>
            <a:r>
              <a:rPr lang="en-US" sz="1800" dirty="0" smtClean="0"/>
              <a:t>care. </a:t>
            </a:r>
          </a:p>
          <a:p>
            <a:r>
              <a:rPr lang="en-US" sz="1800" dirty="0" smtClean="0"/>
              <a:t>One </a:t>
            </a:r>
            <a:r>
              <a:rPr lang="en-US" sz="1800" dirty="0"/>
              <a:t>thematic </a:t>
            </a:r>
            <a:r>
              <a:rPr lang="en-US" sz="1800" dirty="0" smtClean="0"/>
              <a:t>will be implemented for each poll, should </a:t>
            </a:r>
            <a:r>
              <a:rPr lang="en-US" sz="1800" dirty="0"/>
              <a:t>always precede a SMS campaign targeting the U-Reporters community. </a:t>
            </a:r>
          </a:p>
          <a:p>
            <a:r>
              <a:rPr lang="en-US" sz="1800" dirty="0" smtClean="0"/>
              <a:t>Polls response </a:t>
            </a:r>
            <a:r>
              <a:rPr lang="en-US" sz="1800" dirty="0"/>
              <a:t>will be aggregated in the database, timely </a:t>
            </a:r>
            <a:r>
              <a:rPr lang="en-US" sz="1800" dirty="0" smtClean="0"/>
              <a:t>analyzed </a:t>
            </a:r>
            <a:r>
              <a:rPr lang="en-US" sz="1800" dirty="0"/>
              <a:t>and disseminated to all </a:t>
            </a:r>
            <a:r>
              <a:rPr lang="en-US" sz="1800" dirty="0" smtClean="0"/>
              <a:t>stakeholders. </a:t>
            </a:r>
            <a:endParaRPr lang="en-US" sz="1800" dirty="0"/>
          </a:p>
          <a:p>
            <a:r>
              <a:rPr lang="en-US" sz="1800" dirty="0" smtClean="0"/>
              <a:t>Feedback </a:t>
            </a:r>
            <a:r>
              <a:rPr lang="en-US" sz="1800" dirty="0"/>
              <a:t>from opinion polls will also allow for evidence informed demand-driven </a:t>
            </a:r>
            <a:r>
              <a:rPr lang="en-US" sz="1800" dirty="0" smtClean="0"/>
              <a:t>campaigns. </a:t>
            </a:r>
          </a:p>
          <a:p>
            <a:r>
              <a:rPr lang="en-US" sz="1800" dirty="0" smtClean="0"/>
              <a:t>Campaigns will combine SMS and other communication channels to address </a:t>
            </a:r>
            <a:r>
              <a:rPr lang="en-US" sz="1800" dirty="0"/>
              <a:t>the gap identified during polls, </a:t>
            </a:r>
            <a:r>
              <a:rPr lang="en-US" sz="1800" dirty="0" smtClean="0"/>
              <a:t>and ensure </a:t>
            </a:r>
            <a:r>
              <a:rPr lang="en-US" sz="1800" dirty="0"/>
              <a:t>equitable access to information for </a:t>
            </a:r>
            <a:r>
              <a:rPr lang="en-US" sz="1800" dirty="0" smtClean="0"/>
              <a:t>the most vulnerable adolescent and young people.</a:t>
            </a:r>
            <a:endParaRPr lang="fr-FR" sz="1800" dirty="0"/>
          </a:p>
        </p:txBody>
      </p:sp>
    </p:spTree>
    <p:extLst>
      <p:ext uri="{BB962C8B-B14F-4D97-AF65-F5344CB8AC3E}">
        <p14:creationId xmlns:p14="http://schemas.microsoft.com/office/powerpoint/2010/main" val="1944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00B0F0"/>
                </a:solidFill>
              </a:rPr>
              <a:t>Zambia </a:t>
            </a:r>
            <a:r>
              <a:rPr lang="en-US" b="1" dirty="0" err="1" smtClean="0">
                <a:solidFill>
                  <a:srgbClr val="00B0F0"/>
                </a:solidFill>
              </a:rPr>
              <a:t>Ureport</a:t>
            </a:r>
            <a:r>
              <a:rPr lang="en-US" b="1" dirty="0" smtClean="0">
                <a:solidFill>
                  <a:srgbClr val="00B0F0"/>
                </a:solidFill>
              </a:rPr>
              <a:t> </a:t>
            </a:r>
            <a:br>
              <a:rPr lang="en-US" b="1" dirty="0" smtClean="0">
                <a:solidFill>
                  <a:srgbClr val="00B0F0"/>
                </a:solidFill>
              </a:rPr>
            </a:br>
            <a:r>
              <a:rPr lang="en-US" b="1" dirty="0" smtClean="0">
                <a:solidFill>
                  <a:srgbClr val="00B0F0"/>
                </a:solidFill>
              </a:rPr>
              <a:t>Opt-in/Voluntary Registration by SMS</a:t>
            </a:r>
            <a:endParaRPr lang="fr-FR" b="1" dirty="0">
              <a:solidFill>
                <a:srgbClr val="00B0F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025"/>
          <a:stretch/>
        </p:blipFill>
        <p:spPr bwMode="auto">
          <a:xfrm>
            <a:off x="304802" y="1918607"/>
            <a:ext cx="8385847" cy="2805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20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7441194" y="3911936"/>
            <a:ext cx="1169406" cy="1005191"/>
          </a:xfrm>
          <a:prstGeom prst="rect">
            <a:avLst/>
          </a:prstGeom>
          <a:noFill/>
          <a:ln w="9525">
            <a:noFill/>
            <a:miter lim="800000"/>
            <a:headEnd/>
            <a:tailEnd/>
          </a:ln>
        </p:spPr>
      </p:pic>
      <p:pic>
        <p:nvPicPr>
          <p:cNvPr id="9" name="Picture 10"/>
          <p:cNvPicPr>
            <a:picLocks noChangeAspect="1" noChangeArrowheads="1"/>
          </p:cNvPicPr>
          <p:nvPr/>
        </p:nvPicPr>
        <p:blipFill>
          <a:blip r:embed="rId4" cstate="print"/>
          <a:srcRect/>
          <a:stretch>
            <a:fillRect/>
          </a:stretch>
        </p:blipFill>
        <p:spPr bwMode="auto">
          <a:xfrm>
            <a:off x="7628922" y="1959076"/>
            <a:ext cx="736600" cy="266700"/>
          </a:xfrm>
          <a:prstGeom prst="rect">
            <a:avLst/>
          </a:prstGeom>
          <a:noFill/>
          <a:ln w="9525">
            <a:noFill/>
            <a:miter lim="800000"/>
            <a:headEnd/>
            <a:tailEnd/>
          </a:ln>
        </p:spPr>
      </p:pic>
      <p:pic>
        <p:nvPicPr>
          <p:cNvPr id="10" name="Picture 11"/>
          <p:cNvPicPr>
            <a:picLocks noChangeAspect="1" noChangeArrowheads="1"/>
          </p:cNvPicPr>
          <p:nvPr/>
        </p:nvPicPr>
        <p:blipFill>
          <a:blip r:embed="rId5" cstate="print"/>
          <a:srcRect/>
          <a:stretch>
            <a:fillRect/>
          </a:stretch>
        </p:blipFill>
        <p:spPr bwMode="auto">
          <a:xfrm>
            <a:off x="7694920" y="2212972"/>
            <a:ext cx="635000" cy="635000"/>
          </a:xfrm>
          <a:prstGeom prst="rect">
            <a:avLst/>
          </a:prstGeom>
          <a:noFill/>
          <a:ln w="9525">
            <a:noFill/>
            <a:miter lim="800000"/>
            <a:headEnd/>
            <a:tailEnd/>
          </a:ln>
        </p:spPr>
      </p:pic>
      <p:grpSp>
        <p:nvGrpSpPr>
          <p:cNvPr id="8" name="Group 7"/>
          <p:cNvGrpSpPr/>
          <p:nvPr/>
        </p:nvGrpSpPr>
        <p:grpSpPr>
          <a:xfrm>
            <a:off x="2571548" y="5638802"/>
            <a:ext cx="2914852" cy="830998"/>
            <a:chOff x="2166414" y="4862573"/>
            <a:chExt cx="2589327" cy="688820"/>
          </a:xfrm>
        </p:grpSpPr>
        <p:pic>
          <p:nvPicPr>
            <p:cNvPr id="11" name="Picture 12"/>
            <p:cNvPicPr>
              <a:picLocks noChangeAspect="1" noChangeArrowheads="1"/>
            </p:cNvPicPr>
            <p:nvPr/>
          </p:nvPicPr>
          <p:blipFill>
            <a:blip r:embed="rId6" cstate="print"/>
            <a:srcRect/>
            <a:stretch>
              <a:fillRect/>
            </a:stretch>
          </p:blipFill>
          <p:spPr bwMode="auto">
            <a:xfrm>
              <a:off x="2166414" y="4862573"/>
              <a:ext cx="498348" cy="658367"/>
            </a:xfrm>
            <a:prstGeom prst="rect">
              <a:avLst/>
            </a:prstGeom>
            <a:noFill/>
            <a:ln w="9525">
              <a:noFill/>
              <a:miter lim="800000"/>
              <a:headEnd/>
              <a:tailEnd/>
            </a:ln>
          </p:spPr>
        </p:pic>
        <p:sp>
          <p:nvSpPr>
            <p:cNvPr id="14" name="TextBox 13"/>
            <p:cNvSpPr txBox="1"/>
            <p:nvPr/>
          </p:nvSpPr>
          <p:spPr>
            <a:xfrm>
              <a:off x="2648858" y="4862574"/>
              <a:ext cx="2106883" cy="688819"/>
            </a:xfrm>
            <a:prstGeom prst="rect">
              <a:avLst/>
            </a:prstGeom>
            <a:solidFill>
              <a:schemeClr val="tx1"/>
            </a:solidFill>
          </p:spPr>
          <p:txBody>
            <a:bodyPr wrap="square" rtlCol="0">
              <a:spAutoFit/>
            </a:bodyPr>
            <a:lstStyle>
              <a:defPPr>
                <a:defRPr lang="en-US"/>
              </a:defPPr>
              <a:lvl1pPr>
                <a:defRPr sz="1600" b="1">
                  <a:solidFill>
                    <a:srgbClr val="0099FF"/>
                  </a:solidFill>
                  <a:latin typeface="Arial" pitchFamily="34" charset="0"/>
                  <a:cs typeface="Arial" pitchFamily="34" charset="0"/>
                </a:defRPr>
              </a:lvl1pPr>
            </a:lstStyle>
            <a:p>
              <a:pPr algn="ctr"/>
              <a:r>
                <a:rPr lang="en-US" sz="1200" dirty="0" smtClean="0">
                  <a:solidFill>
                    <a:schemeClr val="bg1"/>
                  </a:solidFill>
                </a:rPr>
                <a:t>Personalized  education/counseling</a:t>
              </a:r>
              <a:endParaRPr lang="en-US" sz="1200" dirty="0">
                <a:solidFill>
                  <a:schemeClr val="bg1"/>
                </a:solidFill>
              </a:endParaRPr>
            </a:p>
            <a:p>
              <a:pPr algn="ctr"/>
              <a:r>
                <a:rPr lang="en-US" sz="1200" dirty="0">
                  <a:solidFill>
                    <a:schemeClr val="bg1"/>
                  </a:solidFill>
                </a:rPr>
                <a:t>(</a:t>
              </a:r>
              <a:r>
                <a:rPr lang="en-US" sz="1200" dirty="0" smtClean="0">
                  <a:solidFill>
                    <a:schemeClr val="bg1"/>
                  </a:solidFill>
                </a:rPr>
                <a:t>age&amp; sex</a:t>
              </a:r>
              <a:r>
                <a:rPr lang="en-US" sz="1200" dirty="0">
                  <a:solidFill>
                    <a:schemeClr val="bg1"/>
                  </a:solidFill>
                </a:rPr>
                <a:t> </a:t>
              </a:r>
              <a:r>
                <a:rPr lang="en-US" sz="1200" dirty="0" smtClean="0">
                  <a:solidFill>
                    <a:schemeClr val="bg1"/>
                  </a:solidFill>
                </a:rPr>
                <a:t>sensitive</a:t>
              </a:r>
            </a:p>
            <a:p>
              <a:pPr algn="ctr"/>
              <a:r>
                <a:rPr lang="en-US" sz="1200" dirty="0" smtClean="0">
                  <a:solidFill>
                    <a:schemeClr val="bg1"/>
                  </a:solidFill>
                </a:rPr>
                <a:t>geography </a:t>
              </a:r>
              <a:r>
                <a:rPr lang="en-US" sz="1200" dirty="0">
                  <a:solidFill>
                    <a:schemeClr val="bg1"/>
                  </a:solidFill>
                </a:rPr>
                <a:t>specific)</a:t>
              </a:r>
            </a:p>
          </p:txBody>
        </p:sp>
      </p:grpSp>
      <p:cxnSp>
        <p:nvCxnSpPr>
          <p:cNvPr id="22" name="Straight Arrow Connector 21"/>
          <p:cNvCxnSpPr>
            <a:stCxn id="32" idx="3"/>
            <a:endCxn id="10" idx="1"/>
          </p:cNvCxnSpPr>
          <p:nvPr/>
        </p:nvCxnSpPr>
        <p:spPr>
          <a:xfrm>
            <a:off x="5148767" y="2513860"/>
            <a:ext cx="2546153" cy="1661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2"/>
          </p:cNvCxnSpPr>
          <p:nvPr/>
        </p:nvCxnSpPr>
        <p:spPr>
          <a:xfrm>
            <a:off x="8012420" y="2847972"/>
            <a:ext cx="0" cy="106396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1348" y="2187345"/>
            <a:ext cx="628698" cy="338554"/>
          </a:xfrm>
          <a:prstGeom prst="rect">
            <a:avLst/>
          </a:prstGeom>
          <a:solidFill>
            <a:schemeClr val="tx1"/>
          </a:solidFill>
        </p:spPr>
        <p:txBody>
          <a:bodyPr wrap="none" rtlCol="0">
            <a:spAutoFit/>
          </a:bodyPr>
          <a:lstStyle/>
          <a:p>
            <a:r>
              <a:rPr lang="en-US" sz="1600" b="1" dirty="0" smtClean="0">
                <a:solidFill>
                  <a:srgbClr val="0099FF"/>
                </a:solidFill>
                <a:latin typeface="Arial" pitchFamily="34" charset="0"/>
                <a:cs typeface="Arial" pitchFamily="34" charset="0"/>
              </a:rPr>
              <a:t>SMS</a:t>
            </a:r>
            <a:endParaRPr lang="en-US" sz="1600" b="1" dirty="0">
              <a:solidFill>
                <a:srgbClr val="0099FF"/>
              </a:solidFill>
              <a:latin typeface="Arial" pitchFamily="34" charset="0"/>
              <a:cs typeface="Arial" pitchFamily="34" charset="0"/>
            </a:endParaRPr>
          </a:p>
        </p:txBody>
      </p:sp>
      <p:sp>
        <p:nvSpPr>
          <p:cNvPr id="30" name="TextBox 29"/>
          <p:cNvSpPr txBox="1"/>
          <p:nvPr/>
        </p:nvSpPr>
        <p:spPr>
          <a:xfrm>
            <a:off x="0" y="0"/>
            <a:ext cx="6740046" cy="707886"/>
          </a:xfrm>
          <a:prstGeom prst="rect">
            <a:avLst/>
          </a:prstGeom>
          <a:solidFill>
            <a:schemeClr val="tx1"/>
          </a:solidFill>
        </p:spPr>
        <p:txBody>
          <a:bodyPr wrap="square" rtlCol="0">
            <a:spAutoFit/>
          </a:bodyPr>
          <a:lstStyle>
            <a:defPPr>
              <a:defRPr lang="en-US"/>
            </a:defPPr>
            <a:lvl1pPr>
              <a:defRPr sz="2400" b="1">
                <a:solidFill>
                  <a:srgbClr val="0099FF"/>
                </a:solidFill>
                <a:latin typeface="Arial" pitchFamily="34" charset="0"/>
                <a:cs typeface="Arial" pitchFamily="34" charset="0"/>
              </a:defRPr>
            </a:lvl1pPr>
          </a:lstStyle>
          <a:p>
            <a:r>
              <a:rPr lang="en-US" sz="2000" u="sng" dirty="0" smtClean="0">
                <a:solidFill>
                  <a:schemeClr val="bg1"/>
                </a:solidFill>
              </a:rPr>
              <a:t>Module </a:t>
            </a:r>
            <a:r>
              <a:rPr lang="en-US" sz="2000" u="sng" dirty="0">
                <a:solidFill>
                  <a:schemeClr val="bg1"/>
                </a:solidFill>
              </a:rPr>
              <a:t>1: Knowledge Bank </a:t>
            </a:r>
            <a:endParaRPr lang="en-US" sz="2000" u="sng" dirty="0" smtClean="0">
              <a:solidFill>
                <a:schemeClr val="bg1"/>
              </a:solidFill>
            </a:endParaRPr>
          </a:p>
          <a:p>
            <a:r>
              <a:rPr lang="en-US" sz="2000" b="0" i="1" dirty="0" smtClean="0">
                <a:solidFill>
                  <a:schemeClr val="bg1"/>
                </a:solidFill>
              </a:rPr>
              <a:t>Ask</a:t>
            </a:r>
            <a:r>
              <a:rPr lang="en-US" sz="2000" b="0" i="1" dirty="0">
                <a:solidFill>
                  <a:schemeClr val="bg1"/>
                </a:solidFill>
              </a:rPr>
              <a:t>, Learn and </a:t>
            </a:r>
            <a:r>
              <a:rPr lang="en-US" sz="2000" b="0" i="1" dirty="0" smtClean="0">
                <a:solidFill>
                  <a:schemeClr val="bg1"/>
                </a:solidFill>
              </a:rPr>
              <a:t>Share</a:t>
            </a:r>
            <a:endParaRPr lang="en-US" sz="2000" b="0" i="1" dirty="0">
              <a:solidFill>
                <a:schemeClr val="bg1"/>
              </a:solidFill>
            </a:endParaRPr>
          </a:p>
        </p:txBody>
      </p:sp>
      <p:grpSp>
        <p:nvGrpSpPr>
          <p:cNvPr id="35" name="Group 34"/>
          <p:cNvGrpSpPr/>
          <p:nvPr/>
        </p:nvGrpSpPr>
        <p:grpSpPr>
          <a:xfrm>
            <a:off x="3079245" y="1823063"/>
            <a:ext cx="2274152" cy="1381593"/>
            <a:chOff x="3536445" y="2724462"/>
            <a:chExt cx="2274152" cy="1381593"/>
          </a:xfrm>
        </p:grpSpPr>
        <p:grpSp>
          <p:nvGrpSpPr>
            <p:cNvPr id="33" name="Group 32"/>
            <p:cNvGrpSpPr/>
            <p:nvPr/>
          </p:nvGrpSpPr>
          <p:grpSpPr>
            <a:xfrm>
              <a:off x="3536445" y="2724462"/>
              <a:ext cx="2069522" cy="1381593"/>
              <a:chOff x="-6671" y="-9993"/>
              <a:chExt cx="2069522" cy="1381593"/>
            </a:xfrm>
          </p:grpSpPr>
          <p:pic>
            <p:nvPicPr>
              <p:cNvPr id="3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1" y="-9993"/>
                <a:ext cx="971572" cy="138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6158" y="-9993"/>
                <a:ext cx="806693" cy="138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8"/>
            <p:cNvPicPr>
              <a:picLocks noChangeAspect="1" noChangeArrowheads="1"/>
            </p:cNvPicPr>
            <p:nvPr/>
          </p:nvPicPr>
          <p:blipFill>
            <a:blip r:embed="rId9" cstate="print"/>
            <a:srcRect/>
            <a:stretch>
              <a:fillRect/>
            </a:stretch>
          </p:blipFill>
          <p:spPr bwMode="auto">
            <a:xfrm>
              <a:off x="5509330" y="2791205"/>
              <a:ext cx="301267" cy="624053"/>
            </a:xfrm>
            <a:prstGeom prst="rect">
              <a:avLst/>
            </a:prstGeom>
            <a:noFill/>
            <a:ln w="9525">
              <a:noFill/>
              <a:miter lim="800000"/>
              <a:headEnd/>
              <a:tailEnd/>
            </a:ln>
          </p:spPr>
        </p:pic>
        <p:pic>
          <p:nvPicPr>
            <p:cNvPr id="34" name="Picture 8"/>
            <p:cNvPicPr>
              <a:picLocks noChangeAspect="1" noChangeArrowheads="1"/>
            </p:cNvPicPr>
            <p:nvPr/>
          </p:nvPicPr>
          <p:blipFill>
            <a:blip r:embed="rId9" cstate="print"/>
            <a:srcRect/>
            <a:stretch>
              <a:fillRect/>
            </a:stretch>
          </p:blipFill>
          <p:spPr bwMode="auto">
            <a:xfrm>
              <a:off x="4320878" y="2735695"/>
              <a:ext cx="328065" cy="679563"/>
            </a:xfrm>
            <a:prstGeom prst="rect">
              <a:avLst/>
            </a:prstGeom>
            <a:noFill/>
            <a:ln w="9525">
              <a:noFill/>
              <a:miter lim="800000"/>
              <a:headEnd/>
              <a:tailEnd/>
            </a:ln>
          </p:spPr>
        </p:pic>
      </p:grpSp>
      <p:sp>
        <p:nvSpPr>
          <p:cNvPr id="29" name="TextBox 28"/>
          <p:cNvSpPr txBox="1"/>
          <p:nvPr/>
        </p:nvSpPr>
        <p:spPr>
          <a:xfrm>
            <a:off x="3079246" y="3038156"/>
            <a:ext cx="1972884" cy="307777"/>
          </a:xfrm>
          <a:prstGeom prst="rect">
            <a:avLst/>
          </a:prstGeom>
          <a:solidFill>
            <a:schemeClr val="tx1"/>
          </a:solidFill>
        </p:spPr>
        <p:txBody>
          <a:bodyPr wrap="square" rtlCol="0">
            <a:spAutoFit/>
          </a:bodyPr>
          <a:lstStyle/>
          <a:p>
            <a:pPr algn="ctr"/>
            <a:r>
              <a:rPr lang="en-US" sz="1400" b="1" dirty="0" smtClean="0">
                <a:solidFill>
                  <a:schemeClr val="bg1"/>
                </a:solidFill>
                <a:latin typeface="Arial" pitchFamily="34" charset="0"/>
                <a:cs typeface="Arial" pitchFamily="34" charset="0"/>
              </a:rPr>
              <a:t>A- Ask, Learn</a:t>
            </a:r>
            <a:endParaRPr lang="en-US" sz="1400" b="1" dirty="0">
              <a:solidFill>
                <a:srgbClr val="0099FF"/>
              </a:solidFill>
              <a:latin typeface="Arial" pitchFamily="34" charset="0"/>
              <a:cs typeface="Arial" pitchFamily="34" charset="0"/>
            </a:endParaRPr>
          </a:p>
        </p:txBody>
      </p:sp>
      <p:sp>
        <p:nvSpPr>
          <p:cNvPr id="40" name="TextBox 39"/>
          <p:cNvSpPr txBox="1"/>
          <p:nvPr/>
        </p:nvSpPr>
        <p:spPr>
          <a:xfrm rot="5400000">
            <a:off x="7881896" y="3210677"/>
            <a:ext cx="628698" cy="338554"/>
          </a:xfrm>
          <a:prstGeom prst="rect">
            <a:avLst/>
          </a:prstGeom>
          <a:solidFill>
            <a:schemeClr val="tx1"/>
          </a:solidFill>
        </p:spPr>
        <p:txBody>
          <a:bodyPr wrap="none" rtlCol="0">
            <a:spAutoFit/>
          </a:bodyPr>
          <a:lstStyle/>
          <a:p>
            <a:r>
              <a:rPr lang="en-US" sz="1600" b="1" dirty="0" smtClean="0">
                <a:solidFill>
                  <a:srgbClr val="0099FF"/>
                </a:solidFill>
                <a:latin typeface="Arial" pitchFamily="34" charset="0"/>
                <a:cs typeface="Arial" pitchFamily="34" charset="0"/>
              </a:rPr>
              <a:t>SMS</a:t>
            </a:r>
            <a:endParaRPr lang="en-US" sz="1600" b="1" dirty="0">
              <a:solidFill>
                <a:srgbClr val="0099FF"/>
              </a:solidFill>
              <a:latin typeface="Arial" pitchFamily="34" charset="0"/>
              <a:cs typeface="Arial" pitchFamily="34" charset="0"/>
            </a:endParaRPr>
          </a:p>
        </p:txBody>
      </p:sp>
      <p:pic>
        <p:nvPicPr>
          <p:cNvPr id="16386" name="Picture 2" descr="http://ts2.mm.bing.net/th?id=I4910960734307421&amp;pid=1.7&amp;w=130&amp;h=138&amp;c=7&amp;rs=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9920" y="2174077"/>
            <a:ext cx="433080" cy="459731"/>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Elbow Connector 46"/>
          <p:cNvCxnSpPr>
            <a:stCxn id="6" idx="2"/>
          </p:cNvCxnSpPr>
          <p:nvPr/>
        </p:nvCxnSpPr>
        <p:spPr>
          <a:xfrm rot="5400000">
            <a:off x="6178576" y="3483974"/>
            <a:ext cx="414168" cy="3280475"/>
          </a:xfrm>
          <a:prstGeom prst="bentConnector2">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flipH="1" flipV="1">
            <a:off x="3716959" y="3863870"/>
            <a:ext cx="1101323" cy="1"/>
          </a:xfrm>
          <a:prstGeom prst="bentConnector3">
            <a:avLst>
              <a:gd name="adj1" fmla="val 50000"/>
            </a:avLst>
          </a:prstGeom>
          <a:ln w="571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387" name="Rectangle 16386"/>
          <p:cNvSpPr/>
          <p:nvPr/>
        </p:nvSpPr>
        <p:spPr>
          <a:xfrm>
            <a:off x="5148767" y="2981314"/>
            <a:ext cx="2622724" cy="830997"/>
          </a:xfrm>
          <a:prstGeom prst="rect">
            <a:avLst/>
          </a:prstGeom>
          <a:ln>
            <a:noFill/>
          </a:ln>
        </p:spPr>
        <p:txBody>
          <a:bodyPr wrap="square">
            <a:spAutoFit/>
          </a:bodyPr>
          <a:lstStyle/>
          <a:p>
            <a:r>
              <a:rPr lang="en-US" sz="1800" b="1" dirty="0" smtClean="0">
                <a:latin typeface="Arial" pitchFamily="34" charset="0"/>
                <a:cs typeface="Arial" pitchFamily="34" charset="0"/>
              </a:rPr>
              <a:t>Requests for HIV and STIs information </a:t>
            </a:r>
            <a:r>
              <a:rPr lang="en-US" sz="1100" b="1" i="1" dirty="0" smtClean="0">
                <a:latin typeface="Arial" pitchFamily="34" charset="0"/>
                <a:cs typeface="Arial" pitchFamily="34" charset="0"/>
              </a:rPr>
              <a:t>(Spontaneous SMS requests)</a:t>
            </a:r>
            <a:endParaRPr lang="en-US" sz="1100" b="1" i="1" dirty="0">
              <a:latin typeface="Arial" pitchFamily="34" charset="0"/>
              <a:cs typeface="Arial" pitchFamily="34" charset="0"/>
            </a:endParaRPr>
          </a:p>
        </p:txBody>
      </p:sp>
      <p:grpSp>
        <p:nvGrpSpPr>
          <p:cNvPr id="16395" name="Group 16394"/>
          <p:cNvGrpSpPr/>
          <p:nvPr/>
        </p:nvGrpSpPr>
        <p:grpSpPr>
          <a:xfrm>
            <a:off x="94548" y="1538726"/>
            <a:ext cx="3078296" cy="2022650"/>
            <a:chOff x="94548" y="1538726"/>
            <a:chExt cx="3078296" cy="2022650"/>
          </a:xfrm>
        </p:grpSpPr>
        <p:cxnSp>
          <p:nvCxnSpPr>
            <p:cNvPr id="20" name="Straight Arrow Connector 19"/>
            <p:cNvCxnSpPr/>
            <p:nvPr/>
          </p:nvCxnSpPr>
          <p:spPr>
            <a:xfrm flipH="1" flipV="1">
              <a:off x="1449051" y="1925961"/>
              <a:ext cx="1630195" cy="645170"/>
            </a:xfrm>
            <a:prstGeom prst="straightConnector1">
              <a:avLst/>
            </a:prstGeom>
            <a:ln w="5715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449051" y="2714337"/>
              <a:ext cx="1630195" cy="847039"/>
            </a:xfrm>
            <a:prstGeom prst="straightConnector1">
              <a:avLst/>
            </a:prstGeom>
            <a:ln w="5715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1472052" y="2714337"/>
              <a:ext cx="1663160" cy="0"/>
            </a:xfrm>
            <a:prstGeom prst="straightConnector1">
              <a:avLst/>
            </a:prstGeom>
            <a:ln w="5715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1449051" y="2403942"/>
              <a:ext cx="1723793" cy="273128"/>
            </a:xfrm>
            <a:prstGeom prst="straightConnector1">
              <a:avLst/>
            </a:prstGeom>
            <a:ln w="5715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8" name="Picture 6" descr="http://ts3.mm.bing.net/th?id=I4536864794018790&amp;pid=1.7&amp;w=250&amp;h=142&amp;c=7&amp;rs=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548" y="2384747"/>
              <a:ext cx="1367653" cy="776827"/>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1532508" y="1538726"/>
              <a:ext cx="1516814" cy="307777"/>
            </a:xfrm>
            <a:prstGeom prst="rect">
              <a:avLst/>
            </a:prstGeom>
            <a:solidFill>
              <a:schemeClr val="tx1"/>
            </a:solidFill>
          </p:spPr>
          <p:txBody>
            <a:bodyPr wrap="square" rtlCol="0">
              <a:spAutoFit/>
            </a:bodyPr>
            <a:lstStyle/>
            <a:p>
              <a:pPr algn="ctr"/>
              <a:r>
                <a:rPr lang="en-US" sz="1400" b="1" dirty="0" smtClean="0">
                  <a:solidFill>
                    <a:schemeClr val="bg1"/>
                  </a:solidFill>
                  <a:latin typeface="Arial" pitchFamily="34" charset="0"/>
                  <a:cs typeface="Arial" pitchFamily="34" charset="0"/>
                </a:rPr>
                <a:t>B- Share/peers</a:t>
              </a:r>
              <a:endParaRPr lang="en-US" sz="1400" b="1" dirty="0">
                <a:solidFill>
                  <a:srgbClr val="0099FF"/>
                </a:solidFill>
                <a:latin typeface="Arial" pitchFamily="34" charset="0"/>
                <a:cs typeface="Arial" pitchFamily="34" charset="0"/>
              </a:endParaRPr>
            </a:p>
          </p:txBody>
        </p:sp>
      </p:grp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09506" y="6445805"/>
            <a:ext cx="1773477" cy="412195"/>
          </a:xfrm>
          <a:prstGeom prst="rect">
            <a:avLst/>
          </a:prstGeom>
        </p:spPr>
      </p:pic>
      <p:pic>
        <p:nvPicPr>
          <p:cNvPr id="37" name="Picture 36"/>
          <p:cNvPicPr/>
          <p:nvPr/>
        </p:nvPicPr>
        <p:blipFill>
          <a:blip r:embed="rId13">
            <a:extLst>
              <a:ext uri="{28A0092B-C50C-407E-A947-70E740481C1C}">
                <a14:useLocalDpi xmlns:a14="http://schemas.microsoft.com/office/drawing/2010/main" val="0"/>
              </a:ext>
            </a:extLst>
          </a:blip>
          <a:srcRect/>
          <a:stretch>
            <a:fillRect/>
          </a:stretch>
        </p:blipFill>
        <p:spPr bwMode="auto">
          <a:xfrm>
            <a:off x="6956011" y="0"/>
            <a:ext cx="2187989" cy="824345"/>
          </a:xfrm>
          <a:prstGeom prst="rect">
            <a:avLst/>
          </a:prstGeom>
          <a:noFill/>
        </p:spPr>
      </p:pic>
      <p:pic>
        <p:nvPicPr>
          <p:cNvPr id="38" name="Picture 2" descr="C:\Users\ltsague\Pictures\Zambia NAC Logo.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5920" y="5874861"/>
            <a:ext cx="1097680" cy="98313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ltsague\Pictures\Zambia Govt Logo.bm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083" y="5780457"/>
            <a:ext cx="1047751" cy="1014413"/>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p:cNvGrpSpPr/>
          <p:nvPr/>
        </p:nvGrpSpPr>
        <p:grpSpPr>
          <a:xfrm>
            <a:off x="3611220" y="4450538"/>
            <a:ext cx="1203225" cy="1188305"/>
            <a:chOff x="6425697" y="4841336"/>
            <a:chExt cx="1203225" cy="1188305"/>
          </a:xfrm>
          <a:solidFill>
            <a:schemeClr val="tx1"/>
          </a:solidFill>
        </p:grpSpPr>
        <p:grpSp>
          <p:nvGrpSpPr>
            <p:cNvPr id="73" name="Group 72"/>
            <p:cNvGrpSpPr/>
            <p:nvPr/>
          </p:nvGrpSpPr>
          <p:grpSpPr>
            <a:xfrm>
              <a:off x="6425697" y="4841336"/>
              <a:ext cx="1143364" cy="1112514"/>
              <a:chOff x="8173343" y="5120979"/>
              <a:chExt cx="910777" cy="809054"/>
            </a:xfrm>
            <a:grpFill/>
          </p:grpSpPr>
          <p:pic>
            <p:nvPicPr>
              <p:cNvPr id="77" name="Picture 2" descr="http://ts3.mm.bing.net/th?id=H.4899312921543306&amp;pid=1.7&amp;w=140&amp;h=146&amp;c=7&amp;rs=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16649" y="5120979"/>
                <a:ext cx="387902" cy="404527"/>
              </a:xfrm>
              <a:prstGeom prst="rect">
                <a:avLst/>
              </a:prstGeom>
              <a:grpFill/>
              <a:ln>
                <a:noFill/>
              </a:ln>
              <a:extLst/>
            </p:spPr>
          </p:pic>
          <p:pic>
            <p:nvPicPr>
              <p:cNvPr id="78" name="Picture 2" descr="http://ts3.mm.bing.net/th?id=H.4899312921543306&amp;pid=1.7&amp;w=140&amp;h=146&amp;c=7&amp;rs=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73343" y="5492180"/>
                <a:ext cx="387902" cy="404527"/>
              </a:xfrm>
              <a:prstGeom prst="rect">
                <a:avLst/>
              </a:prstGeom>
              <a:grpFill/>
              <a:ln>
                <a:noFill/>
              </a:ln>
              <a:extLst/>
            </p:spPr>
          </p:pic>
          <p:pic>
            <p:nvPicPr>
              <p:cNvPr id="79" name="Picture 2" descr="http://ts3.mm.bing.net/th?id=H.4899312921543306&amp;pid=1.7&amp;w=140&amp;h=146&amp;c=7&amp;rs=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696218" y="5525506"/>
                <a:ext cx="387902" cy="404527"/>
              </a:xfrm>
              <a:prstGeom prst="rect">
                <a:avLst/>
              </a:prstGeom>
              <a:grpFill/>
              <a:ln>
                <a:noFill/>
              </a:ln>
              <a:extLst/>
            </p:spPr>
          </p:pic>
        </p:grpSp>
        <p:sp>
          <p:nvSpPr>
            <p:cNvPr id="75" name="Rectangle 74"/>
            <p:cNvSpPr/>
            <p:nvPr/>
          </p:nvSpPr>
          <p:spPr>
            <a:xfrm>
              <a:off x="6425697" y="5908024"/>
              <a:ext cx="1203225" cy="1216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Arial" pitchFamily="34" charset="0"/>
                  <a:cs typeface="Arial" pitchFamily="34" charset="0"/>
                </a:rPr>
                <a:t>SMS counselors</a:t>
              </a:r>
              <a:endParaRPr lang="fr-FR" sz="1000" b="1" dirty="0">
                <a:latin typeface="Arial" pitchFamily="34" charset="0"/>
                <a:cs typeface="Arial" pitchFamily="34" charset="0"/>
              </a:endParaRPr>
            </a:p>
          </p:txBody>
        </p:sp>
      </p:grpSp>
      <p:sp>
        <p:nvSpPr>
          <p:cNvPr id="2" name="Oval 1"/>
          <p:cNvSpPr/>
          <p:nvPr/>
        </p:nvSpPr>
        <p:spPr>
          <a:xfrm>
            <a:off x="5600700" y="2133600"/>
            <a:ext cx="228600" cy="2843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effectLst>
            <a:glow rad="63500">
              <a:srgbClr val="3366FF">
                <a:alpha val="40000"/>
              </a:srgb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a:t>
            </a:r>
            <a:endParaRPr lang="fr-FR" sz="1600" dirty="0">
              <a:solidFill>
                <a:schemeClr val="tx1"/>
              </a:solidFill>
            </a:endParaRPr>
          </a:p>
        </p:txBody>
      </p:sp>
      <p:sp>
        <p:nvSpPr>
          <p:cNvPr id="43" name="Oval 42"/>
          <p:cNvSpPr/>
          <p:nvPr/>
        </p:nvSpPr>
        <p:spPr>
          <a:xfrm>
            <a:off x="8365522" y="2692717"/>
            <a:ext cx="228600" cy="2843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effectLst>
            <a:glow rad="63500">
              <a:srgbClr val="3366FF">
                <a:alpha val="40000"/>
              </a:srgb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a:t>
            </a:r>
            <a:endParaRPr lang="fr-FR" sz="1600" dirty="0">
              <a:solidFill>
                <a:schemeClr val="tx1"/>
              </a:solidFill>
            </a:endParaRPr>
          </a:p>
        </p:txBody>
      </p:sp>
      <p:sp>
        <p:nvSpPr>
          <p:cNvPr id="44" name="Oval 43"/>
          <p:cNvSpPr/>
          <p:nvPr/>
        </p:nvSpPr>
        <p:spPr>
          <a:xfrm>
            <a:off x="8136922" y="4964684"/>
            <a:ext cx="228600" cy="2843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effectLst>
            <a:glow rad="63500">
              <a:srgbClr val="3366FF">
                <a:alpha val="40000"/>
              </a:srgb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a:t>
            </a:r>
            <a:endParaRPr lang="fr-FR" sz="1600" dirty="0">
              <a:solidFill>
                <a:schemeClr val="tx1"/>
              </a:solidFill>
            </a:endParaRPr>
          </a:p>
        </p:txBody>
      </p:sp>
      <p:sp>
        <p:nvSpPr>
          <p:cNvPr id="45" name="Oval 44"/>
          <p:cNvSpPr/>
          <p:nvPr/>
        </p:nvSpPr>
        <p:spPr>
          <a:xfrm>
            <a:off x="3406467" y="5208844"/>
            <a:ext cx="228600" cy="2843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effectLst>
            <a:glow rad="63500">
              <a:srgbClr val="3366FF">
                <a:alpha val="40000"/>
              </a:srgb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a:t>
            </a:r>
            <a:endParaRPr lang="fr-FR" sz="1600" dirty="0">
              <a:solidFill>
                <a:schemeClr val="tx1"/>
              </a:solidFill>
            </a:endParaRPr>
          </a:p>
        </p:txBody>
      </p:sp>
      <p:sp>
        <p:nvSpPr>
          <p:cNvPr id="46" name="Oval 45"/>
          <p:cNvSpPr/>
          <p:nvPr/>
        </p:nvSpPr>
        <p:spPr>
          <a:xfrm>
            <a:off x="2820722" y="2488823"/>
            <a:ext cx="228600" cy="2843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effectLst>
            <a:glow rad="63500">
              <a:srgbClr val="3366FF">
                <a:alpha val="40000"/>
              </a:srgb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6</a:t>
            </a:r>
            <a:endParaRPr lang="fr-FR" sz="1600" dirty="0">
              <a:solidFill>
                <a:schemeClr val="tx1"/>
              </a:solidFill>
            </a:endParaRPr>
          </a:p>
        </p:txBody>
      </p:sp>
      <p:sp>
        <p:nvSpPr>
          <p:cNvPr id="48" name="Oval 47"/>
          <p:cNvSpPr/>
          <p:nvPr/>
        </p:nvSpPr>
        <p:spPr>
          <a:xfrm>
            <a:off x="3951388" y="3379954"/>
            <a:ext cx="228600" cy="2843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effectLst>
            <a:glow rad="63500">
              <a:srgbClr val="3366FF">
                <a:alpha val="40000"/>
              </a:srgb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a:t>
            </a:r>
            <a:endParaRPr lang="fr-FR" sz="1600" dirty="0">
              <a:solidFill>
                <a:schemeClr val="tx1"/>
              </a:solidFill>
            </a:endParaRPr>
          </a:p>
        </p:txBody>
      </p:sp>
      <p:pic>
        <p:nvPicPr>
          <p:cNvPr id="49" name="Picture 5"/>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61237" t="15231" b="42384"/>
          <a:stretch/>
        </p:blipFill>
        <p:spPr bwMode="auto">
          <a:xfrm>
            <a:off x="102872" y="3147412"/>
            <a:ext cx="1369180" cy="67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5"/>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27227" t="15231" r="40038" b="25383"/>
          <a:stretch/>
        </p:blipFill>
        <p:spPr bwMode="auto">
          <a:xfrm>
            <a:off x="94548" y="1371441"/>
            <a:ext cx="1377504" cy="101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5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fade">
                                      <p:cBhvr>
                                        <p:cTn id="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p:cNvPicPr>
            <a:picLocks noChangeAspect="1" noChangeArrowheads="1"/>
          </p:cNvPicPr>
          <p:nvPr/>
        </p:nvPicPr>
        <p:blipFill>
          <a:blip r:embed="rId3" cstate="print"/>
          <a:srcRect/>
          <a:stretch>
            <a:fillRect/>
          </a:stretch>
        </p:blipFill>
        <p:spPr bwMode="auto">
          <a:xfrm>
            <a:off x="7628922" y="1959076"/>
            <a:ext cx="736600" cy="266700"/>
          </a:xfrm>
          <a:prstGeom prst="rect">
            <a:avLst/>
          </a:prstGeom>
          <a:noFill/>
          <a:ln w="9525">
            <a:noFill/>
            <a:miter lim="800000"/>
            <a:headEnd/>
            <a:tailEnd/>
          </a:ln>
        </p:spPr>
      </p:pic>
      <p:pic>
        <p:nvPicPr>
          <p:cNvPr id="10" name="Picture 11"/>
          <p:cNvPicPr>
            <a:picLocks noChangeAspect="1" noChangeArrowheads="1"/>
          </p:cNvPicPr>
          <p:nvPr/>
        </p:nvPicPr>
        <p:blipFill>
          <a:blip r:embed="rId4" cstate="print"/>
          <a:srcRect/>
          <a:stretch>
            <a:fillRect/>
          </a:stretch>
        </p:blipFill>
        <p:spPr bwMode="auto">
          <a:xfrm>
            <a:off x="7694920" y="2212972"/>
            <a:ext cx="635000" cy="635000"/>
          </a:xfrm>
          <a:prstGeom prst="rect">
            <a:avLst/>
          </a:prstGeom>
          <a:noFill/>
          <a:ln w="9525">
            <a:noFill/>
            <a:miter lim="800000"/>
            <a:headEnd/>
            <a:tailEnd/>
          </a:ln>
        </p:spPr>
      </p:pic>
      <p:pic>
        <p:nvPicPr>
          <p:cNvPr id="11" name="Picture 12"/>
          <p:cNvPicPr>
            <a:picLocks noChangeAspect="1" noChangeArrowheads="1"/>
          </p:cNvPicPr>
          <p:nvPr/>
        </p:nvPicPr>
        <p:blipFill>
          <a:blip r:embed="rId5" cstate="print"/>
          <a:srcRect/>
          <a:stretch>
            <a:fillRect/>
          </a:stretch>
        </p:blipFill>
        <p:spPr bwMode="auto">
          <a:xfrm>
            <a:off x="3353134" y="5830554"/>
            <a:ext cx="423793" cy="486001"/>
          </a:xfrm>
          <a:prstGeom prst="rect">
            <a:avLst/>
          </a:prstGeom>
          <a:noFill/>
          <a:ln w="9525">
            <a:noFill/>
            <a:miter lim="800000"/>
            <a:headEnd/>
            <a:tailEnd/>
          </a:ln>
        </p:spPr>
      </p:pic>
      <p:cxnSp>
        <p:nvCxnSpPr>
          <p:cNvPr id="22" name="Straight Arrow Connector 21"/>
          <p:cNvCxnSpPr/>
          <p:nvPr/>
        </p:nvCxnSpPr>
        <p:spPr>
          <a:xfrm>
            <a:off x="5136207" y="2596673"/>
            <a:ext cx="2546153" cy="1661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1348" y="2187345"/>
            <a:ext cx="628698" cy="338554"/>
          </a:xfrm>
          <a:prstGeom prst="rect">
            <a:avLst/>
          </a:prstGeom>
          <a:solidFill>
            <a:schemeClr val="tx1"/>
          </a:solidFill>
        </p:spPr>
        <p:txBody>
          <a:bodyPr wrap="none" rtlCol="0">
            <a:spAutoFit/>
          </a:bodyPr>
          <a:lstStyle/>
          <a:p>
            <a:r>
              <a:rPr lang="en-US" sz="1600" b="1" dirty="0" smtClean="0">
                <a:solidFill>
                  <a:srgbClr val="0099FF"/>
                </a:solidFill>
                <a:latin typeface="Arial" pitchFamily="34" charset="0"/>
                <a:cs typeface="Arial" pitchFamily="34" charset="0"/>
              </a:rPr>
              <a:t>SMS</a:t>
            </a:r>
            <a:endParaRPr lang="en-US" sz="1600" b="1" dirty="0">
              <a:solidFill>
                <a:srgbClr val="0099FF"/>
              </a:solidFill>
              <a:latin typeface="Arial" pitchFamily="34" charset="0"/>
              <a:cs typeface="Arial" pitchFamily="34" charset="0"/>
            </a:endParaRPr>
          </a:p>
        </p:txBody>
      </p:sp>
      <p:grpSp>
        <p:nvGrpSpPr>
          <p:cNvPr id="35" name="Group 34"/>
          <p:cNvGrpSpPr/>
          <p:nvPr/>
        </p:nvGrpSpPr>
        <p:grpSpPr>
          <a:xfrm>
            <a:off x="3079245" y="1823063"/>
            <a:ext cx="2274152" cy="1381593"/>
            <a:chOff x="3536445" y="2724462"/>
            <a:chExt cx="2274152" cy="1381593"/>
          </a:xfrm>
        </p:grpSpPr>
        <p:grpSp>
          <p:nvGrpSpPr>
            <p:cNvPr id="33" name="Group 32"/>
            <p:cNvGrpSpPr/>
            <p:nvPr/>
          </p:nvGrpSpPr>
          <p:grpSpPr>
            <a:xfrm>
              <a:off x="3536445" y="2724462"/>
              <a:ext cx="2069522" cy="1381593"/>
              <a:chOff x="-6671" y="-9993"/>
              <a:chExt cx="2069522" cy="1381593"/>
            </a:xfrm>
          </p:grpSpPr>
          <p:pic>
            <p:nvPicPr>
              <p:cNvPr id="3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1" y="-9993"/>
                <a:ext cx="971572" cy="138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6158" y="-9993"/>
                <a:ext cx="806693" cy="138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8"/>
            <p:cNvPicPr>
              <a:picLocks noChangeAspect="1" noChangeArrowheads="1"/>
            </p:cNvPicPr>
            <p:nvPr/>
          </p:nvPicPr>
          <p:blipFill>
            <a:blip r:embed="rId8" cstate="print"/>
            <a:srcRect/>
            <a:stretch>
              <a:fillRect/>
            </a:stretch>
          </p:blipFill>
          <p:spPr bwMode="auto">
            <a:xfrm>
              <a:off x="5509330" y="2791205"/>
              <a:ext cx="301267" cy="624053"/>
            </a:xfrm>
            <a:prstGeom prst="rect">
              <a:avLst/>
            </a:prstGeom>
            <a:noFill/>
            <a:ln w="9525">
              <a:noFill/>
              <a:miter lim="800000"/>
              <a:headEnd/>
              <a:tailEnd/>
            </a:ln>
          </p:spPr>
        </p:pic>
        <p:pic>
          <p:nvPicPr>
            <p:cNvPr id="34" name="Picture 8"/>
            <p:cNvPicPr>
              <a:picLocks noChangeAspect="1" noChangeArrowheads="1"/>
            </p:cNvPicPr>
            <p:nvPr/>
          </p:nvPicPr>
          <p:blipFill>
            <a:blip r:embed="rId8" cstate="print"/>
            <a:srcRect/>
            <a:stretch>
              <a:fillRect/>
            </a:stretch>
          </p:blipFill>
          <p:spPr bwMode="auto">
            <a:xfrm>
              <a:off x="4320878" y="2735695"/>
              <a:ext cx="328065" cy="679563"/>
            </a:xfrm>
            <a:prstGeom prst="rect">
              <a:avLst/>
            </a:prstGeom>
            <a:noFill/>
            <a:ln w="9525">
              <a:noFill/>
              <a:miter lim="800000"/>
              <a:headEnd/>
              <a:tailEnd/>
            </a:ln>
          </p:spPr>
        </p:pic>
      </p:grpSp>
      <p:sp>
        <p:nvSpPr>
          <p:cNvPr id="29" name="TextBox 28"/>
          <p:cNvSpPr txBox="1"/>
          <p:nvPr/>
        </p:nvSpPr>
        <p:spPr>
          <a:xfrm>
            <a:off x="3079246" y="3038156"/>
            <a:ext cx="1972884" cy="307777"/>
          </a:xfrm>
          <a:prstGeom prst="rect">
            <a:avLst/>
          </a:prstGeom>
          <a:solidFill>
            <a:schemeClr val="tx1"/>
          </a:solidFill>
        </p:spPr>
        <p:txBody>
          <a:bodyPr wrap="square" rtlCol="0">
            <a:spAutoFit/>
          </a:bodyPr>
          <a:lstStyle/>
          <a:p>
            <a:pPr algn="ctr"/>
            <a:r>
              <a:rPr lang="en-US" sz="1400" b="1" dirty="0" smtClean="0">
                <a:solidFill>
                  <a:schemeClr val="bg1"/>
                </a:solidFill>
                <a:latin typeface="Arial" pitchFamily="34" charset="0"/>
                <a:cs typeface="Arial" pitchFamily="34" charset="0"/>
              </a:rPr>
              <a:t>A- Participate</a:t>
            </a:r>
            <a:endParaRPr lang="en-US" sz="1400" b="1" dirty="0">
              <a:solidFill>
                <a:srgbClr val="0099FF"/>
              </a:solidFill>
              <a:latin typeface="Arial" pitchFamily="34" charset="0"/>
              <a:cs typeface="Arial" pitchFamily="34" charset="0"/>
            </a:endParaRPr>
          </a:p>
        </p:txBody>
      </p:sp>
      <p:sp>
        <p:nvSpPr>
          <p:cNvPr id="40" name="TextBox 39"/>
          <p:cNvSpPr txBox="1"/>
          <p:nvPr/>
        </p:nvSpPr>
        <p:spPr>
          <a:xfrm rot="5400000">
            <a:off x="7881896" y="3719997"/>
            <a:ext cx="628698" cy="338554"/>
          </a:xfrm>
          <a:prstGeom prst="rect">
            <a:avLst/>
          </a:prstGeom>
          <a:solidFill>
            <a:schemeClr val="tx1"/>
          </a:solidFill>
        </p:spPr>
        <p:txBody>
          <a:bodyPr wrap="none" rtlCol="0">
            <a:spAutoFit/>
          </a:bodyPr>
          <a:lstStyle/>
          <a:p>
            <a:r>
              <a:rPr lang="en-US" sz="1600" b="1" dirty="0" smtClean="0">
                <a:solidFill>
                  <a:srgbClr val="0099FF"/>
                </a:solidFill>
                <a:latin typeface="Arial" pitchFamily="34" charset="0"/>
                <a:cs typeface="Arial" pitchFamily="34" charset="0"/>
              </a:rPr>
              <a:t>SMS</a:t>
            </a:r>
            <a:endParaRPr lang="en-US" sz="1600" b="1" dirty="0">
              <a:solidFill>
                <a:srgbClr val="0099FF"/>
              </a:solidFill>
              <a:latin typeface="Arial" pitchFamily="34" charset="0"/>
              <a:cs typeface="Arial" pitchFamily="34" charset="0"/>
            </a:endParaRPr>
          </a:p>
        </p:txBody>
      </p:sp>
      <p:pic>
        <p:nvPicPr>
          <p:cNvPr id="16386" name="Picture 2" descr="http://ts2.mm.bing.net/th?id=I4910960734307421&amp;pid=1.7&amp;w=130&amp;h=138&amp;c=7&amp;rs=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29920" y="2174077"/>
            <a:ext cx="433080" cy="459731"/>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Elbow Connector 46"/>
          <p:cNvCxnSpPr/>
          <p:nvPr/>
        </p:nvCxnSpPr>
        <p:spPr>
          <a:xfrm rot="10800000">
            <a:off x="3902132" y="5474988"/>
            <a:ext cx="1978143" cy="12700"/>
          </a:xfrm>
          <a:prstGeom prst="bentConnector3">
            <a:avLst>
              <a:gd name="adj1" fmla="val 9"/>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387" name="Rectangle 16386"/>
          <p:cNvSpPr/>
          <p:nvPr/>
        </p:nvSpPr>
        <p:spPr>
          <a:xfrm>
            <a:off x="5471443" y="3237129"/>
            <a:ext cx="2469520" cy="1077218"/>
          </a:xfrm>
          <a:prstGeom prst="rect">
            <a:avLst/>
          </a:prstGeom>
        </p:spPr>
        <p:txBody>
          <a:bodyPr wrap="square">
            <a:spAutoFit/>
          </a:bodyPr>
          <a:lstStyle/>
          <a:p>
            <a:r>
              <a:rPr lang="en-US" sz="1400" b="1" dirty="0" smtClean="0">
                <a:latin typeface="Arial" pitchFamily="34" charset="0"/>
                <a:cs typeface="Arial" pitchFamily="34" charset="0"/>
              </a:rPr>
              <a:t>Participate in Campaigns/opinion polls</a:t>
            </a:r>
          </a:p>
          <a:p>
            <a:r>
              <a:rPr lang="en-US" sz="1100" b="1" i="1" dirty="0" smtClean="0">
                <a:latin typeface="Arial" pitchFamily="34" charset="0"/>
                <a:cs typeface="Arial" pitchFamily="34" charset="0"/>
              </a:rPr>
              <a:t>(System Generated SMS, automated, semi-automated)</a:t>
            </a:r>
            <a:endParaRPr lang="en-US" sz="1100" b="1" i="1" dirty="0">
              <a:latin typeface="Arial" pitchFamily="34" charset="0"/>
              <a:cs typeface="Arial" pitchFamily="34" charset="0"/>
            </a:endParaRPr>
          </a:p>
          <a:p>
            <a:endParaRPr lang="en-US" sz="1400" b="1" dirty="0">
              <a:latin typeface="Arial" pitchFamily="34" charset="0"/>
              <a:cs typeface="Arial" pitchFamily="34" charset="0"/>
            </a:endParaRPr>
          </a:p>
        </p:txBody>
      </p:sp>
      <p:sp>
        <p:nvSpPr>
          <p:cNvPr id="36" name="TextBox 35"/>
          <p:cNvSpPr txBox="1"/>
          <p:nvPr/>
        </p:nvSpPr>
        <p:spPr>
          <a:xfrm>
            <a:off x="0" y="0"/>
            <a:ext cx="7346907" cy="646331"/>
          </a:xfrm>
          <a:prstGeom prst="rect">
            <a:avLst/>
          </a:prstGeom>
          <a:solidFill>
            <a:schemeClr val="tx1"/>
          </a:solidFill>
        </p:spPr>
        <p:txBody>
          <a:bodyPr wrap="square" rtlCol="0">
            <a:spAutoFit/>
          </a:bodyPr>
          <a:lstStyle/>
          <a:p>
            <a:r>
              <a:rPr lang="en-US" sz="2000" b="1" u="sng" dirty="0" smtClean="0">
                <a:solidFill>
                  <a:schemeClr val="bg1"/>
                </a:solidFill>
                <a:latin typeface="Arial" pitchFamily="34" charset="0"/>
                <a:cs typeface="Arial" pitchFamily="34" charset="0"/>
              </a:rPr>
              <a:t>Module </a:t>
            </a:r>
            <a:r>
              <a:rPr lang="en-US" sz="2000" b="1" u="sng" dirty="0">
                <a:solidFill>
                  <a:schemeClr val="bg1"/>
                </a:solidFill>
                <a:latin typeface="Arial" pitchFamily="34" charset="0"/>
                <a:cs typeface="Arial" pitchFamily="34" charset="0"/>
              </a:rPr>
              <a:t>2: Poll and Campaign </a:t>
            </a:r>
            <a:endParaRPr lang="en-US" sz="2000" b="1" u="sng" dirty="0" smtClean="0">
              <a:solidFill>
                <a:schemeClr val="bg1"/>
              </a:solidFill>
              <a:latin typeface="Arial" pitchFamily="34" charset="0"/>
              <a:cs typeface="Arial" pitchFamily="34" charset="0"/>
            </a:endParaRPr>
          </a:p>
          <a:p>
            <a:r>
              <a:rPr lang="en-US" sz="1600" i="1" dirty="0" smtClean="0">
                <a:solidFill>
                  <a:schemeClr val="bg1"/>
                </a:solidFill>
                <a:latin typeface="Arial" pitchFamily="34" charset="0"/>
                <a:cs typeface="Arial" pitchFamily="34" charset="0"/>
              </a:rPr>
              <a:t>Participate, Influence, Demand and Share</a:t>
            </a:r>
          </a:p>
        </p:txBody>
      </p:sp>
      <p:cxnSp>
        <p:nvCxnSpPr>
          <p:cNvPr id="13" name="Elbow Connector 12"/>
          <p:cNvCxnSpPr>
            <a:stCxn id="77" idx="3"/>
          </p:cNvCxnSpPr>
          <p:nvPr/>
        </p:nvCxnSpPr>
        <p:spPr>
          <a:xfrm flipV="1">
            <a:off x="6725166" y="2847973"/>
            <a:ext cx="1275834" cy="2543181"/>
          </a:xfrm>
          <a:prstGeom prst="bentConnector2">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182966" y="3989804"/>
            <a:ext cx="703234" cy="1225549"/>
            <a:chOff x="2286001" y="4203623"/>
            <a:chExt cx="703234" cy="1225549"/>
          </a:xfrm>
        </p:grpSpPr>
        <p:pic>
          <p:nvPicPr>
            <p:cNvPr id="37" name="Picture 2"/>
            <p:cNvPicPr>
              <a:picLocks noChangeAspect="1" noChangeArrowheads="1"/>
            </p:cNvPicPr>
            <p:nvPr/>
          </p:nvPicPr>
          <p:blipFill>
            <a:blip r:embed="rId10" cstate="print"/>
            <a:srcRect/>
            <a:stretch>
              <a:fillRect/>
            </a:stretch>
          </p:blipFill>
          <p:spPr bwMode="auto">
            <a:xfrm>
              <a:off x="2286001" y="4203623"/>
              <a:ext cx="685799" cy="628649"/>
            </a:xfrm>
            <a:prstGeom prst="rect">
              <a:avLst/>
            </a:prstGeom>
            <a:noFill/>
            <a:ln w="9525">
              <a:noFill/>
              <a:miter lim="800000"/>
              <a:headEnd/>
              <a:tailEnd/>
            </a:ln>
          </p:spPr>
        </p:pic>
        <p:pic>
          <p:nvPicPr>
            <p:cNvPr id="39" name="Picture 9"/>
            <p:cNvPicPr>
              <a:picLocks noChangeAspect="1" noChangeArrowheads="1"/>
            </p:cNvPicPr>
            <p:nvPr/>
          </p:nvPicPr>
          <p:blipFill>
            <a:blip r:embed="rId11" cstate="print"/>
            <a:srcRect/>
            <a:stretch>
              <a:fillRect/>
            </a:stretch>
          </p:blipFill>
          <p:spPr bwMode="auto">
            <a:xfrm>
              <a:off x="2308395" y="4832272"/>
              <a:ext cx="680840" cy="596900"/>
            </a:xfrm>
            <a:prstGeom prst="rect">
              <a:avLst/>
            </a:prstGeom>
            <a:noFill/>
            <a:ln w="9525">
              <a:noFill/>
              <a:miter lim="800000"/>
              <a:headEnd/>
              <a:tailEnd/>
            </a:ln>
          </p:spPr>
        </p:pic>
      </p:grpSp>
      <p:grpSp>
        <p:nvGrpSpPr>
          <p:cNvPr id="16385" name="Group 16384"/>
          <p:cNvGrpSpPr/>
          <p:nvPr/>
        </p:nvGrpSpPr>
        <p:grpSpPr>
          <a:xfrm>
            <a:off x="0" y="5074291"/>
            <a:ext cx="3171346" cy="1850672"/>
            <a:chOff x="0" y="5074291"/>
            <a:chExt cx="3171346" cy="1850672"/>
          </a:xfrm>
        </p:grpSpPr>
        <p:sp>
          <p:nvSpPr>
            <p:cNvPr id="62" name="TextBox 61"/>
            <p:cNvSpPr txBox="1"/>
            <p:nvPr/>
          </p:nvSpPr>
          <p:spPr>
            <a:xfrm>
              <a:off x="0" y="6494076"/>
              <a:ext cx="1017710" cy="430887"/>
            </a:xfrm>
            <a:prstGeom prst="rect">
              <a:avLst/>
            </a:prstGeom>
            <a:solidFill>
              <a:schemeClr val="tx1"/>
            </a:solidFill>
          </p:spPr>
          <p:txBody>
            <a:bodyPr wrap="square" rtlCol="0">
              <a:spAutoFit/>
            </a:bodyPr>
            <a:lstStyle/>
            <a:p>
              <a:pPr algn="ctr"/>
              <a:r>
                <a:rPr lang="en-US" sz="1100" b="1" dirty="0" smtClean="0">
                  <a:solidFill>
                    <a:schemeClr val="bg1"/>
                  </a:solidFill>
                  <a:latin typeface="Arial" pitchFamily="34" charset="0"/>
                  <a:cs typeface="Arial" pitchFamily="34" charset="0"/>
                </a:rPr>
                <a:t>Service uptake</a:t>
              </a:r>
              <a:endParaRPr lang="en-US" sz="1100" b="1" dirty="0">
                <a:solidFill>
                  <a:srgbClr val="0099FF"/>
                </a:solidFill>
                <a:latin typeface="Arial" pitchFamily="34" charset="0"/>
                <a:cs typeface="Arial" pitchFamily="34" charset="0"/>
              </a:endParaRPr>
            </a:p>
          </p:txBody>
        </p:sp>
        <p:cxnSp>
          <p:nvCxnSpPr>
            <p:cNvPr id="63" name="Straight Arrow Connector 62"/>
            <p:cNvCxnSpPr/>
            <p:nvPr/>
          </p:nvCxnSpPr>
          <p:spPr>
            <a:xfrm flipH="1">
              <a:off x="939502" y="5074291"/>
              <a:ext cx="2231844" cy="141978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rot="19629661">
              <a:off x="1030008" y="5662351"/>
              <a:ext cx="1310962" cy="307777"/>
            </a:xfrm>
            <a:prstGeom prst="rect">
              <a:avLst/>
            </a:prstGeom>
            <a:solidFill>
              <a:schemeClr val="tx1"/>
            </a:solidFill>
          </p:spPr>
          <p:txBody>
            <a:bodyPr wrap="square" rtlCol="0">
              <a:spAutoFit/>
            </a:bodyPr>
            <a:lstStyle/>
            <a:p>
              <a:pPr algn="ctr"/>
              <a:r>
                <a:rPr lang="en-US" sz="1400" b="1" dirty="0" smtClean="0">
                  <a:solidFill>
                    <a:schemeClr val="bg1"/>
                  </a:solidFill>
                  <a:latin typeface="Arial" pitchFamily="34" charset="0"/>
                  <a:cs typeface="Arial" pitchFamily="34" charset="0"/>
                </a:rPr>
                <a:t>C- Demand</a:t>
              </a:r>
              <a:endParaRPr lang="en-US" sz="1400" b="1" dirty="0">
                <a:solidFill>
                  <a:srgbClr val="0099FF"/>
                </a:solidFill>
                <a:latin typeface="Arial" pitchFamily="34" charset="0"/>
                <a:cs typeface="Arial" pitchFamily="34" charset="0"/>
              </a:endParaRPr>
            </a:p>
          </p:txBody>
        </p:sp>
        <p:cxnSp>
          <p:nvCxnSpPr>
            <p:cNvPr id="69" name="Straight Arrow Connector 68"/>
            <p:cNvCxnSpPr>
              <a:stCxn id="54" idx="2"/>
              <a:endCxn id="62" idx="0"/>
            </p:cNvCxnSpPr>
            <p:nvPr/>
          </p:nvCxnSpPr>
          <p:spPr>
            <a:xfrm flipH="1">
              <a:off x="508855" y="5612487"/>
              <a:ext cx="49090" cy="88158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09506" y="6445805"/>
            <a:ext cx="1773477" cy="412195"/>
          </a:xfrm>
          <a:prstGeom prst="rect">
            <a:avLst/>
          </a:prstGeom>
        </p:spPr>
      </p:pic>
      <p:grpSp>
        <p:nvGrpSpPr>
          <p:cNvPr id="3" name="Group 2"/>
          <p:cNvGrpSpPr/>
          <p:nvPr/>
        </p:nvGrpSpPr>
        <p:grpSpPr>
          <a:xfrm>
            <a:off x="20491" y="3120856"/>
            <a:ext cx="3151782" cy="2491631"/>
            <a:chOff x="20491" y="3120856"/>
            <a:chExt cx="3151782" cy="2491631"/>
          </a:xfrm>
        </p:grpSpPr>
        <p:grpSp>
          <p:nvGrpSpPr>
            <p:cNvPr id="16384" name="Group 16383"/>
            <p:cNvGrpSpPr/>
            <p:nvPr/>
          </p:nvGrpSpPr>
          <p:grpSpPr>
            <a:xfrm>
              <a:off x="20491" y="3120856"/>
              <a:ext cx="3151782" cy="2491631"/>
              <a:chOff x="20491" y="3120856"/>
              <a:chExt cx="3151782" cy="2491631"/>
            </a:xfrm>
          </p:grpSpPr>
          <p:cxnSp>
            <p:nvCxnSpPr>
              <p:cNvPr id="56" name="Straight Arrow Connector 55"/>
              <p:cNvCxnSpPr/>
              <p:nvPr/>
            </p:nvCxnSpPr>
            <p:spPr>
              <a:xfrm flipH="1" flipV="1">
                <a:off x="939502" y="3345933"/>
                <a:ext cx="2195710" cy="1697374"/>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noChangeArrowheads="1"/>
              </p:cNvPicPr>
              <p:nvPr/>
            </p:nvPicPr>
            <p:blipFill>
              <a:blip r:embed="rId13" cstate="print"/>
              <a:srcRect/>
              <a:stretch>
                <a:fillRect/>
              </a:stretch>
            </p:blipFill>
            <p:spPr bwMode="auto">
              <a:xfrm>
                <a:off x="29131" y="3120856"/>
                <a:ext cx="920750" cy="952500"/>
              </a:xfrm>
              <a:prstGeom prst="rect">
                <a:avLst/>
              </a:prstGeom>
              <a:noFill/>
              <a:ln w="9525">
                <a:noFill/>
                <a:miter lim="800000"/>
                <a:headEnd/>
                <a:tailEnd/>
              </a:ln>
            </p:spPr>
          </p:pic>
          <p:cxnSp>
            <p:nvCxnSpPr>
              <p:cNvPr id="52" name="Straight Arrow Connector 51"/>
              <p:cNvCxnSpPr/>
              <p:nvPr/>
            </p:nvCxnSpPr>
            <p:spPr>
              <a:xfrm flipH="1">
                <a:off x="1066800" y="5043306"/>
                <a:ext cx="2105473"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295400" y="4721423"/>
                <a:ext cx="1310962" cy="307777"/>
              </a:xfrm>
              <a:prstGeom prst="rect">
                <a:avLst/>
              </a:prstGeom>
              <a:solidFill>
                <a:schemeClr val="tx1"/>
              </a:solidFill>
            </p:spPr>
            <p:txBody>
              <a:bodyPr wrap="square" rtlCol="0">
                <a:spAutoFit/>
              </a:bodyPr>
              <a:lstStyle/>
              <a:p>
                <a:pPr algn="ctr"/>
                <a:r>
                  <a:rPr lang="en-US" sz="1400" b="1" dirty="0" smtClean="0">
                    <a:solidFill>
                      <a:schemeClr val="bg1"/>
                    </a:solidFill>
                    <a:latin typeface="Arial" pitchFamily="34" charset="0"/>
                    <a:cs typeface="Arial" pitchFamily="34" charset="0"/>
                  </a:rPr>
                  <a:t>B- Influence</a:t>
                </a:r>
                <a:endParaRPr lang="en-US" sz="1400" b="1" dirty="0">
                  <a:solidFill>
                    <a:srgbClr val="0099FF"/>
                  </a:solidFill>
                  <a:latin typeface="Arial" pitchFamily="34" charset="0"/>
                  <a:cs typeface="Arial" pitchFamily="34" charset="0"/>
                </a:endParaRPr>
              </a:p>
            </p:txBody>
          </p:sp>
          <p:grpSp>
            <p:nvGrpSpPr>
              <p:cNvPr id="27" name="Group 26"/>
              <p:cNvGrpSpPr/>
              <p:nvPr/>
            </p:nvGrpSpPr>
            <p:grpSpPr>
              <a:xfrm>
                <a:off x="49090" y="4542693"/>
                <a:ext cx="1017710" cy="1069794"/>
                <a:chOff x="49090" y="4542693"/>
                <a:chExt cx="1017710" cy="1069794"/>
              </a:xfrm>
            </p:grpSpPr>
            <p:pic>
              <p:nvPicPr>
                <p:cNvPr id="22530" name="Picture 2" descr="http://ts4.mm.bing.net/th?id=I4830709275821327&amp;pid=1.7&amp;w=188&amp;h=136&amp;c=7&amp;rs=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090" y="4542693"/>
                  <a:ext cx="1017710" cy="73621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49090" y="5181600"/>
                  <a:ext cx="1017710" cy="430887"/>
                </a:xfrm>
                <a:prstGeom prst="rect">
                  <a:avLst/>
                </a:prstGeom>
                <a:solidFill>
                  <a:schemeClr val="tx1"/>
                </a:solidFill>
              </p:spPr>
              <p:txBody>
                <a:bodyPr wrap="square" rtlCol="0">
                  <a:spAutoFit/>
                </a:bodyPr>
                <a:lstStyle/>
                <a:p>
                  <a:pPr algn="ctr"/>
                  <a:r>
                    <a:rPr lang="en-US" sz="1100" b="1" dirty="0" smtClean="0">
                      <a:solidFill>
                        <a:schemeClr val="bg1"/>
                      </a:solidFill>
                      <a:latin typeface="Arial" pitchFamily="34" charset="0"/>
                      <a:cs typeface="Arial" pitchFamily="34" charset="0"/>
                    </a:rPr>
                    <a:t>Campaign Design</a:t>
                  </a:r>
                  <a:endParaRPr lang="en-US" sz="1100" b="1" dirty="0">
                    <a:solidFill>
                      <a:srgbClr val="0099FF"/>
                    </a:solidFill>
                    <a:latin typeface="Arial" pitchFamily="34" charset="0"/>
                    <a:cs typeface="Arial" pitchFamily="34" charset="0"/>
                  </a:endParaRPr>
                </a:p>
              </p:txBody>
            </p:sp>
          </p:grpSp>
          <p:sp>
            <p:nvSpPr>
              <p:cNvPr id="59" name="TextBox 58"/>
              <p:cNvSpPr txBox="1"/>
              <p:nvPr/>
            </p:nvSpPr>
            <p:spPr>
              <a:xfrm>
                <a:off x="20491" y="4055867"/>
                <a:ext cx="929390" cy="261610"/>
              </a:xfrm>
              <a:prstGeom prst="rect">
                <a:avLst/>
              </a:prstGeom>
              <a:solidFill>
                <a:schemeClr val="tx1"/>
              </a:solidFill>
            </p:spPr>
            <p:txBody>
              <a:bodyPr wrap="square" rtlCol="0">
                <a:spAutoFit/>
              </a:bodyPr>
              <a:lstStyle/>
              <a:p>
                <a:pPr algn="ctr"/>
                <a:r>
                  <a:rPr lang="en-US" sz="1100" b="1" dirty="0" smtClean="0">
                    <a:solidFill>
                      <a:schemeClr val="bg1"/>
                    </a:solidFill>
                    <a:latin typeface="Arial" pitchFamily="34" charset="0"/>
                    <a:cs typeface="Arial" pitchFamily="34" charset="0"/>
                  </a:rPr>
                  <a:t>Policy</a:t>
                </a:r>
                <a:endParaRPr lang="en-US" sz="1100" b="1" dirty="0">
                  <a:solidFill>
                    <a:srgbClr val="0099FF"/>
                  </a:solidFill>
                  <a:latin typeface="Arial" pitchFamily="34" charset="0"/>
                  <a:cs typeface="Arial" pitchFamily="34" charset="0"/>
                </a:endParaRPr>
              </a:p>
            </p:txBody>
          </p:sp>
        </p:grpSp>
        <p:sp>
          <p:nvSpPr>
            <p:cNvPr id="41" name="TextBox 40"/>
            <p:cNvSpPr txBox="1"/>
            <p:nvPr/>
          </p:nvSpPr>
          <p:spPr>
            <a:xfrm rot="2311250">
              <a:off x="1447800" y="3889478"/>
              <a:ext cx="1310962" cy="307777"/>
            </a:xfrm>
            <a:prstGeom prst="rect">
              <a:avLst/>
            </a:prstGeom>
            <a:solidFill>
              <a:schemeClr val="tx1"/>
            </a:solidFill>
          </p:spPr>
          <p:txBody>
            <a:bodyPr wrap="square" rtlCol="0">
              <a:spAutoFit/>
            </a:bodyPr>
            <a:lstStyle/>
            <a:p>
              <a:pPr algn="ctr"/>
              <a:r>
                <a:rPr lang="en-US" sz="1400" b="1" dirty="0" smtClean="0">
                  <a:solidFill>
                    <a:schemeClr val="bg1"/>
                  </a:solidFill>
                  <a:latin typeface="Arial" pitchFamily="34" charset="0"/>
                  <a:cs typeface="Arial" pitchFamily="34" charset="0"/>
                </a:rPr>
                <a:t>B- Influence</a:t>
              </a:r>
              <a:endParaRPr lang="en-US" sz="1400" b="1" dirty="0">
                <a:solidFill>
                  <a:srgbClr val="0099FF"/>
                </a:solidFill>
                <a:latin typeface="Arial" pitchFamily="34" charset="0"/>
                <a:cs typeface="Arial" pitchFamily="34" charset="0"/>
              </a:endParaRPr>
            </a:p>
          </p:txBody>
        </p:sp>
      </p:grpSp>
      <p:pic>
        <p:nvPicPr>
          <p:cNvPr id="43" name="Picture 42"/>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09506" y="0"/>
            <a:ext cx="1842969" cy="648910"/>
          </a:xfrm>
          <a:prstGeom prst="rect">
            <a:avLst/>
          </a:prstGeom>
          <a:noFill/>
        </p:spPr>
      </p:pic>
      <p:pic>
        <p:nvPicPr>
          <p:cNvPr id="44" name="Picture 2" descr="C:\Users\ltsague\Pictures\Zambia NAC Logo.bm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63849" y="6174787"/>
            <a:ext cx="741909" cy="66449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ltsague\Pictures\Zambia Govt Logo.bmp"/>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87694" y="6175716"/>
            <a:ext cx="708163" cy="68563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a:off x="1218089" y="870959"/>
            <a:ext cx="2455364" cy="1683600"/>
            <a:chOff x="-53537" y="1203388"/>
            <a:chExt cx="4402505" cy="2357988"/>
          </a:xfrm>
        </p:grpSpPr>
        <p:cxnSp>
          <p:nvCxnSpPr>
            <p:cNvPr id="48" name="Straight Arrow Connector 47"/>
            <p:cNvCxnSpPr/>
            <p:nvPr/>
          </p:nvCxnSpPr>
          <p:spPr>
            <a:xfrm flipH="1" flipV="1">
              <a:off x="1449051" y="1925961"/>
              <a:ext cx="1630195" cy="645170"/>
            </a:xfrm>
            <a:prstGeom prst="straightConnector1">
              <a:avLst/>
            </a:prstGeom>
            <a:ln w="571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1449051" y="2714337"/>
              <a:ext cx="1630195" cy="847039"/>
            </a:xfrm>
            <a:prstGeom prst="straightConnector1">
              <a:avLst/>
            </a:prstGeom>
            <a:ln w="571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354195" y="2714338"/>
              <a:ext cx="1781019" cy="314149"/>
            </a:xfrm>
            <a:prstGeom prst="straightConnector1">
              <a:avLst/>
            </a:prstGeom>
            <a:ln w="571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1449051" y="2403942"/>
              <a:ext cx="1723793" cy="273128"/>
            </a:xfrm>
            <a:prstGeom prst="straightConnector1">
              <a:avLst/>
            </a:prstGeom>
            <a:ln w="5715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7" name="Picture 6" descr="http://ts3.mm.bing.net/th?id=I4536864794018790&amp;pid=1.7&amp;w=250&amp;h=142&amp;c=7&amp;rs=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537" y="2281782"/>
              <a:ext cx="1556549" cy="88412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1562771" y="1203388"/>
              <a:ext cx="2786197" cy="431061"/>
            </a:xfrm>
            <a:prstGeom prst="rect">
              <a:avLst/>
            </a:prstGeom>
            <a:solidFill>
              <a:schemeClr val="tx1"/>
            </a:solidFill>
          </p:spPr>
          <p:txBody>
            <a:bodyPr wrap="square" rtlCol="0">
              <a:spAutoFit/>
            </a:bodyPr>
            <a:lstStyle/>
            <a:p>
              <a:pPr algn="ctr"/>
              <a:r>
                <a:rPr lang="en-US" sz="1400" b="1" dirty="0" smtClean="0">
                  <a:solidFill>
                    <a:schemeClr val="bg1"/>
                  </a:solidFill>
                  <a:latin typeface="Arial" pitchFamily="34" charset="0"/>
                  <a:cs typeface="Arial" pitchFamily="34" charset="0"/>
                </a:rPr>
                <a:t>D- Share/peers</a:t>
              </a:r>
              <a:endParaRPr lang="en-US" sz="1400" b="1" dirty="0">
                <a:solidFill>
                  <a:srgbClr val="0099FF"/>
                </a:solidFill>
                <a:latin typeface="Arial" pitchFamily="34" charset="0"/>
                <a:cs typeface="Arial" pitchFamily="34" charset="0"/>
              </a:endParaRPr>
            </a:p>
          </p:txBody>
        </p:sp>
      </p:grpSp>
      <p:sp>
        <p:nvSpPr>
          <p:cNvPr id="65" name="Oval 64"/>
          <p:cNvSpPr/>
          <p:nvPr/>
        </p:nvSpPr>
        <p:spPr>
          <a:xfrm>
            <a:off x="5124797" y="2705804"/>
            <a:ext cx="228600" cy="2843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effectLst>
            <a:glow rad="63500">
              <a:srgbClr val="3366FF">
                <a:alpha val="40000"/>
              </a:srgb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a:t>
            </a:r>
            <a:endParaRPr lang="fr-FR" sz="1600" dirty="0">
              <a:solidFill>
                <a:schemeClr val="tx1"/>
              </a:solidFill>
            </a:endParaRPr>
          </a:p>
        </p:txBody>
      </p:sp>
      <p:sp>
        <p:nvSpPr>
          <p:cNvPr id="66" name="Oval 65"/>
          <p:cNvSpPr/>
          <p:nvPr/>
        </p:nvSpPr>
        <p:spPr>
          <a:xfrm>
            <a:off x="8230990" y="2880192"/>
            <a:ext cx="228600" cy="2843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effectLst>
            <a:glow rad="63500">
              <a:srgbClr val="3366FF">
                <a:alpha val="40000"/>
              </a:srgb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a:t>
            </a:r>
            <a:endParaRPr lang="fr-FR" sz="1600" dirty="0">
              <a:solidFill>
                <a:schemeClr val="tx1"/>
              </a:solidFill>
            </a:endParaRPr>
          </a:p>
        </p:txBody>
      </p:sp>
      <p:sp>
        <p:nvSpPr>
          <p:cNvPr id="67" name="Oval 66"/>
          <p:cNvSpPr/>
          <p:nvPr/>
        </p:nvSpPr>
        <p:spPr>
          <a:xfrm>
            <a:off x="6706203" y="4882789"/>
            <a:ext cx="228600" cy="2843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effectLst>
            <a:glow rad="63500">
              <a:srgbClr val="3366FF">
                <a:alpha val="40000"/>
              </a:srgb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a:t>
            </a:r>
            <a:endParaRPr lang="fr-FR" sz="1600" dirty="0">
              <a:solidFill>
                <a:schemeClr val="tx1"/>
              </a:solidFill>
            </a:endParaRPr>
          </a:p>
        </p:txBody>
      </p:sp>
      <p:sp>
        <p:nvSpPr>
          <p:cNvPr id="68" name="Oval 67"/>
          <p:cNvSpPr/>
          <p:nvPr/>
        </p:nvSpPr>
        <p:spPr>
          <a:xfrm>
            <a:off x="4894063" y="3952948"/>
            <a:ext cx="228600" cy="2843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effectLst>
            <a:glow rad="63500">
              <a:srgbClr val="3366FF">
                <a:alpha val="40000"/>
              </a:srgb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a:t>
            </a:r>
            <a:endParaRPr lang="fr-FR" sz="1600" dirty="0">
              <a:solidFill>
                <a:schemeClr val="tx1"/>
              </a:solidFill>
            </a:endParaRPr>
          </a:p>
        </p:txBody>
      </p:sp>
      <p:sp>
        <p:nvSpPr>
          <p:cNvPr id="70" name="Oval 69"/>
          <p:cNvSpPr/>
          <p:nvPr/>
        </p:nvSpPr>
        <p:spPr>
          <a:xfrm>
            <a:off x="3962399" y="5513324"/>
            <a:ext cx="357761" cy="27085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effectLst>
            <a:glow rad="63500">
              <a:srgbClr val="3366FF">
                <a:alpha val="40000"/>
              </a:srgb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a:t>
            </a:r>
            <a:endParaRPr lang="fr-FR" sz="1600" dirty="0">
              <a:solidFill>
                <a:schemeClr val="tx1"/>
              </a:solidFill>
            </a:endParaRPr>
          </a:p>
        </p:txBody>
      </p:sp>
      <p:sp>
        <p:nvSpPr>
          <p:cNvPr id="71" name="Oval 70"/>
          <p:cNvSpPr/>
          <p:nvPr/>
        </p:nvSpPr>
        <p:spPr>
          <a:xfrm>
            <a:off x="2889166" y="1739681"/>
            <a:ext cx="228600" cy="2843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effectLst>
            <a:glow rad="63500">
              <a:srgbClr val="3366FF">
                <a:alpha val="40000"/>
              </a:srgb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6</a:t>
            </a:r>
            <a:endParaRPr lang="fr-FR" sz="1600" dirty="0">
              <a:solidFill>
                <a:schemeClr val="tx1"/>
              </a:solidFill>
            </a:endParaRPr>
          </a:p>
        </p:txBody>
      </p:sp>
      <p:grpSp>
        <p:nvGrpSpPr>
          <p:cNvPr id="72" name="Group 71"/>
          <p:cNvGrpSpPr/>
          <p:nvPr/>
        </p:nvGrpSpPr>
        <p:grpSpPr>
          <a:xfrm>
            <a:off x="5613704" y="4535455"/>
            <a:ext cx="1321099" cy="1560543"/>
            <a:chOff x="6311046" y="4841336"/>
            <a:chExt cx="1495294" cy="1521675"/>
          </a:xfrm>
          <a:solidFill>
            <a:schemeClr val="tx1"/>
          </a:solidFill>
        </p:grpSpPr>
        <p:grpSp>
          <p:nvGrpSpPr>
            <p:cNvPr id="73" name="Group 72"/>
            <p:cNvGrpSpPr/>
            <p:nvPr/>
          </p:nvGrpSpPr>
          <p:grpSpPr>
            <a:xfrm>
              <a:off x="6425697" y="4841336"/>
              <a:ext cx="1143364" cy="1112514"/>
              <a:chOff x="8173343" y="5120979"/>
              <a:chExt cx="910777" cy="809054"/>
            </a:xfrm>
            <a:grpFill/>
          </p:grpSpPr>
          <p:pic>
            <p:nvPicPr>
              <p:cNvPr id="75" name="Picture 2" descr="http://ts3.mm.bing.net/th?id=H.4899312921543306&amp;pid=1.7&amp;w=140&amp;h=146&amp;c=7&amp;rs=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16649" y="5120979"/>
                <a:ext cx="387902" cy="404527"/>
              </a:xfrm>
              <a:prstGeom prst="rect">
                <a:avLst/>
              </a:prstGeom>
              <a:grpFill/>
              <a:ln>
                <a:noFill/>
              </a:ln>
              <a:extLst/>
            </p:spPr>
          </p:pic>
          <p:pic>
            <p:nvPicPr>
              <p:cNvPr id="76" name="Picture 2" descr="http://ts3.mm.bing.net/th?id=H.4899312921543306&amp;pid=1.7&amp;w=140&amp;h=146&amp;c=7&amp;rs=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73343" y="5492180"/>
                <a:ext cx="387902" cy="404527"/>
              </a:xfrm>
              <a:prstGeom prst="rect">
                <a:avLst/>
              </a:prstGeom>
              <a:grpFill/>
              <a:ln>
                <a:noFill/>
              </a:ln>
              <a:extLst/>
            </p:spPr>
          </p:pic>
          <p:pic>
            <p:nvPicPr>
              <p:cNvPr id="77" name="Picture 2" descr="http://ts3.mm.bing.net/th?id=H.4899312921543306&amp;pid=1.7&amp;w=140&amp;h=146&amp;c=7&amp;rs=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696218" y="5525506"/>
                <a:ext cx="387902" cy="404527"/>
              </a:xfrm>
              <a:prstGeom prst="rect">
                <a:avLst/>
              </a:prstGeom>
              <a:grpFill/>
              <a:ln>
                <a:noFill/>
              </a:ln>
              <a:extLst/>
            </p:spPr>
          </p:pic>
        </p:grpSp>
        <p:sp>
          <p:nvSpPr>
            <p:cNvPr id="74" name="Rectangle 73"/>
            <p:cNvSpPr/>
            <p:nvPr/>
          </p:nvSpPr>
          <p:spPr>
            <a:xfrm>
              <a:off x="6311046" y="6091207"/>
              <a:ext cx="1495294" cy="2718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Arial" pitchFamily="34" charset="0"/>
                  <a:cs typeface="Arial" pitchFamily="34" charset="0"/>
                </a:rPr>
                <a:t>SMS counselors</a:t>
              </a:r>
              <a:endParaRPr lang="fr-FR" sz="1000" b="1" dirty="0">
                <a:latin typeface="Arial" pitchFamily="34" charset="0"/>
                <a:cs typeface="Arial" pitchFamily="34" charset="0"/>
              </a:endParaRPr>
            </a:p>
          </p:txBody>
        </p:sp>
      </p:grpSp>
      <p:pic>
        <p:nvPicPr>
          <p:cNvPr id="6" name="Picture 5"/>
          <p:cNvPicPr>
            <a:picLocks noChangeAspect="1" noChangeArrowheads="1"/>
          </p:cNvPicPr>
          <p:nvPr/>
        </p:nvPicPr>
        <p:blipFill>
          <a:blip r:embed="rId20" cstate="print"/>
          <a:srcRect/>
          <a:stretch>
            <a:fillRect/>
          </a:stretch>
        </p:blipFill>
        <p:spPr bwMode="auto">
          <a:xfrm>
            <a:off x="7392909" y="4852617"/>
            <a:ext cx="848897" cy="729690"/>
          </a:xfrm>
          <a:prstGeom prst="rect">
            <a:avLst/>
          </a:prstGeom>
          <a:noFill/>
          <a:ln w="9525">
            <a:noFill/>
            <a:miter lim="800000"/>
            <a:headEnd/>
            <a:tailEnd/>
          </a:ln>
        </p:spPr>
      </p:pic>
      <p:pic>
        <p:nvPicPr>
          <p:cNvPr id="1031" name="Picture 7" descr="http://www.zambian.com/news/towns-cities-news/assets/images/map-makeni-zambia-location-africa0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167100" y="5196091"/>
            <a:ext cx="735031" cy="634464"/>
          </a:xfrm>
          <a:prstGeom prst="rect">
            <a:avLst/>
          </a:prstGeom>
          <a:solidFill>
            <a:schemeClr val="tx1"/>
          </a:solidFill>
          <a:ln>
            <a:noFill/>
          </a:ln>
        </p:spPr>
      </p:pic>
      <p:cxnSp>
        <p:nvCxnSpPr>
          <p:cNvPr id="88" name="Straight Arrow Connector 87"/>
          <p:cNvCxnSpPr>
            <a:stCxn id="29" idx="2"/>
          </p:cNvCxnSpPr>
          <p:nvPr/>
        </p:nvCxnSpPr>
        <p:spPr>
          <a:xfrm>
            <a:off x="4065688" y="3345933"/>
            <a:ext cx="1649311" cy="1869420"/>
          </a:xfrm>
          <a:prstGeom prst="straightConnector1">
            <a:avLst/>
          </a:prstGeom>
          <a:ln w="57150">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3" name="Picture 5"/>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61237" t="15231" b="42384"/>
          <a:stretch/>
        </p:blipFill>
        <p:spPr bwMode="auto">
          <a:xfrm>
            <a:off x="836245" y="2226945"/>
            <a:ext cx="1266412" cy="62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5"/>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27227" t="15231" r="40038" b="25383"/>
          <a:stretch/>
        </p:blipFill>
        <p:spPr bwMode="auto">
          <a:xfrm>
            <a:off x="836245" y="729026"/>
            <a:ext cx="1244943" cy="9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81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5"/>
                                        </p:tgtEl>
                                        <p:attrNameLst>
                                          <p:attrName>style.visibility</p:attrName>
                                        </p:attrNameLst>
                                      </p:cBhvr>
                                      <p:to>
                                        <p:strVal val="visible"/>
                                      </p:to>
                                    </p:set>
                                    <p:animEffect transition="in" filter="barn(inVertical)">
                                      <p:cBhvr>
                                        <p:cTn id="12" dur="500"/>
                                        <p:tgtEl>
                                          <p:spTgt spid="163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48" y="152400"/>
            <a:ext cx="7785652" cy="838200"/>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4000" b="1" dirty="0">
                <a:solidFill>
                  <a:srgbClr val="0099FF"/>
                </a:solidFill>
              </a:rPr>
              <a:t>SMS Counselor </a:t>
            </a:r>
            <a:r>
              <a:rPr lang="en-US" sz="4000" b="1" dirty="0" smtClean="0">
                <a:solidFill>
                  <a:srgbClr val="0099FF"/>
                </a:solidFill>
              </a:rPr>
              <a:t>Web-interface</a:t>
            </a:r>
            <a:endParaRPr lang="en-US" sz="4000" b="1" dirty="0">
              <a:solidFill>
                <a:srgbClr val="0099FF"/>
              </a:solidFill>
            </a:endParaRP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95" t="9623" r="16116" b="19126"/>
          <a:stretch/>
        </p:blipFill>
        <p:spPr bwMode="auto">
          <a:xfrm>
            <a:off x="1066800" y="1112520"/>
            <a:ext cx="7333014" cy="4802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990600" y="2057400"/>
            <a:ext cx="21336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800" y="1817662"/>
            <a:ext cx="1828800" cy="553998"/>
          </a:xfrm>
          <a:prstGeom prst="rect">
            <a:avLst/>
          </a:prstGeom>
          <a:noFill/>
        </p:spPr>
        <p:txBody>
          <a:bodyPr wrap="square" rtlCol="0">
            <a:spAutoFit/>
          </a:bodyPr>
          <a:lstStyle/>
          <a:p>
            <a:r>
              <a:rPr lang="en-US" sz="1500" b="1" dirty="0" smtClean="0">
                <a:latin typeface="Arial" pitchFamily="34" charset="0"/>
                <a:cs typeface="Arial" pitchFamily="34" charset="0"/>
              </a:rPr>
              <a:t>Counseling Session</a:t>
            </a:r>
            <a:endParaRPr lang="en-US" sz="1500" b="1" dirty="0">
              <a:latin typeface="Arial" pitchFamily="34" charset="0"/>
              <a:cs typeface="Arial" pitchFamily="34" charset="0"/>
            </a:endParaRPr>
          </a:p>
        </p:txBody>
      </p:sp>
      <p:cxnSp>
        <p:nvCxnSpPr>
          <p:cNvPr id="10" name="Straight Arrow Connector 9"/>
          <p:cNvCxnSpPr/>
          <p:nvPr/>
        </p:nvCxnSpPr>
        <p:spPr>
          <a:xfrm flipV="1">
            <a:off x="863600" y="3514015"/>
            <a:ext cx="2260600" cy="4483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0" y="3886200"/>
            <a:ext cx="1993900" cy="553998"/>
          </a:xfrm>
          <a:prstGeom prst="rect">
            <a:avLst/>
          </a:prstGeom>
          <a:noFill/>
        </p:spPr>
        <p:txBody>
          <a:bodyPr wrap="square" rtlCol="0">
            <a:spAutoFit/>
          </a:bodyPr>
          <a:lstStyle/>
          <a:p>
            <a:r>
              <a:rPr lang="en-US" sz="1500" b="1" dirty="0" smtClean="0">
                <a:latin typeface="Arial" pitchFamily="34" charset="0"/>
                <a:cs typeface="Arial" pitchFamily="34" charset="0"/>
              </a:rPr>
              <a:t>Opinion Poll &amp; Answer</a:t>
            </a:r>
            <a:endParaRPr lang="en-US" sz="1500" b="1" dirty="0">
              <a:latin typeface="Arial" pitchFamily="34" charset="0"/>
              <a:cs typeface="Arial" pitchFamily="34" charset="0"/>
            </a:endParaRPr>
          </a:p>
        </p:txBody>
      </p:sp>
      <p:cxnSp>
        <p:nvCxnSpPr>
          <p:cNvPr id="13" name="Straight Arrow Connector 12"/>
          <p:cNvCxnSpPr/>
          <p:nvPr/>
        </p:nvCxnSpPr>
        <p:spPr>
          <a:xfrm flipH="1">
            <a:off x="7086600" y="2514600"/>
            <a:ext cx="4572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467600" y="2343835"/>
            <a:ext cx="1600200" cy="553998"/>
          </a:xfrm>
          <a:prstGeom prst="rect">
            <a:avLst/>
          </a:prstGeom>
          <a:noFill/>
        </p:spPr>
        <p:txBody>
          <a:bodyPr wrap="square" rtlCol="0">
            <a:spAutoFit/>
          </a:bodyPr>
          <a:lstStyle/>
          <a:p>
            <a:r>
              <a:rPr lang="en-US" sz="1500" b="1" dirty="0" smtClean="0">
                <a:latin typeface="Arial" pitchFamily="34" charset="0"/>
                <a:cs typeface="Arial" pitchFamily="34" charset="0"/>
              </a:rPr>
              <a:t>U-reporter Details</a:t>
            </a:r>
            <a:endParaRPr lang="en-US" sz="1500" b="1" dirty="0">
              <a:latin typeface="Arial" pitchFamily="34" charset="0"/>
              <a:cs typeface="Arial" pitchFamily="34" charset="0"/>
            </a:endParaRPr>
          </a:p>
        </p:txBody>
      </p:sp>
      <p:cxnSp>
        <p:nvCxnSpPr>
          <p:cNvPr id="21" name="Straight Arrow Connector 20"/>
          <p:cNvCxnSpPr/>
          <p:nvPr/>
        </p:nvCxnSpPr>
        <p:spPr>
          <a:xfrm flipH="1" flipV="1">
            <a:off x="7620000" y="3738207"/>
            <a:ext cx="381000" cy="4711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4047782"/>
            <a:ext cx="1981200" cy="553998"/>
          </a:xfrm>
          <a:prstGeom prst="rect">
            <a:avLst/>
          </a:prstGeom>
          <a:noFill/>
        </p:spPr>
        <p:txBody>
          <a:bodyPr wrap="square" rtlCol="0">
            <a:spAutoFit/>
          </a:bodyPr>
          <a:lstStyle/>
          <a:p>
            <a:r>
              <a:rPr lang="en-US" sz="1500" b="1" dirty="0" smtClean="0">
                <a:latin typeface="Arial" pitchFamily="34" charset="0"/>
                <a:cs typeface="Arial" pitchFamily="34" charset="0"/>
              </a:rPr>
              <a:t>Quality Control Notes</a:t>
            </a:r>
            <a:endParaRPr lang="en-US" sz="1500" b="1" dirty="0">
              <a:latin typeface="Arial" pitchFamily="34" charset="0"/>
              <a:cs typeface="Arial" pitchFamily="34" charset="0"/>
            </a:endParaRPr>
          </a:p>
        </p:txBody>
      </p:sp>
      <p:cxnSp>
        <p:nvCxnSpPr>
          <p:cNvPr id="25" name="Straight Connector 24"/>
          <p:cNvCxnSpPr/>
          <p:nvPr/>
        </p:nvCxnSpPr>
        <p:spPr>
          <a:xfrm>
            <a:off x="6629400" y="342900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82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1295400"/>
          </a:xfrm>
        </p:spPr>
        <p:txBody>
          <a:bodyPr/>
          <a:lstStyle/>
          <a:p>
            <a:pPr algn="l"/>
            <a:r>
              <a:rPr lang="en-US" sz="3200" b="1" dirty="0" smtClean="0">
                <a:solidFill>
                  <a:srgbClr val="0099FF"/>
                </a:solidFill>
                <a:latin typeface="Arial" pitchFamily="34" charset="0"/>
                <a:cs typeface="Arial" pitchFamily="34" charset="0"/>
              </a:rPr>
              <a:t>High Level Action Plan</a:t>
            </a:r>
            <a:br>
              <a:rPr lang="en-US" sz="3200" b="1" dirty="0" smtClean="0">
                <a:solidFill>
                  <a:srgbClr val="0099FF"/>
                </a:solidFill>
                <a:latin typeface="Arial" pitchFamily="34" charset="0"/>
                <a:cs typeface="Arial" pitchFamily="34" charset="0"/>
              </a:rPr>
            </a:br>
            <a:r>
              <a:rPr lang="en-US" sz="2400" b="1" dirty="0" smtClean="0">
                <a:solidFill>
                  <a:srgbClr val="0099FF"/>
                </a:solidFill>
                <a:latin typeface="Arial" pitchFamily="34" charset="0"/>
                <a:cs typeface="Arial" pitchFamily="34" charset="0"/>
              </a:rPr>
              <a:t>Timeline : Zambia U-Report for HIV Response among A&amp;Y through SMS (2012-2017)</a:t>
            </a:r>
            <a:endParaRPr lang="en-US" sz="2000" b="1" dirty="0" smtClean="0">
              <a:solidFill>
                <a:srgbClr val="0099FF"/>
              </a:solidFill>
              <a:latin typeface="Arial" pitchFamily="34" charset="0"/>
              <a:cs typeface="Arial" pitchFamily="34" charset="0"/>
            </a:endParaRPr>
          </a:p>
        </p:txBody>
      </p:sp>
      <p:sp>
        <p:nvSpPr>
          <p:cNvPr id="50180" name="Date Placeholder 3"/>
          <p:cNvSpPr>
            <a:spLocks noGrp="1"/>
          </p:cNvSpPr>
          <p:nvPr>
            <p:ph type="dt" sz="half" idx="10"/>
          </p:nvPr>
        </p:nvSpPr>
        <p:spPr>
          <a:noFill/>
        </p:spPr>
        <p:txBody>
          <a:bodyPr/>
          <a:lstStyle/>
          <a:p>
            <a:endParaRPr lang="en-US" smtClean="0"/>
          </a:p>
          <a:p>
            <a:endParaRPr lang="en-US" smtClean="0"/>
          </a:p>
          <a:p>
            <a:endParaRPr lang="en-US" smtClean="0"/>
          </a:p>
        </p:txBody>
      </p:sp>
      <p:graphicFrame>
        <p:nvGraphicFramePr>
          <p:cNvPr id="2" name="Diagram 1"/>
          <p:cNvGraphicFramePr/>
          <p:nvPr>
            <p:extLst>
              <p:ext uri="{D42A27DB-BD31-4B8C-83A1-F6EECF244321}">
                <p14:modId xmlns:p14="http://schemas.microsoft.com/office/powerpoint/2010/main" val="1301714384"/>
              </p:ext>
            </p:extLst>
          </p:nvPr>
        </p:nvGraphicFramePr>
        <p:xfrm>
          <a:off x="31530" y="990600"/>
          <a:ext cx="9112469"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689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830" y="0"/>
            <a:ext cx="9177830" cy="1143000"/>
          </a:xfrm>
        </p:spPr>
        <p:txBody>
          <a:bodyPr/>
          <a:lstStyle/>
          <a:p>
            <a:pPr algn="l"/>
            <a:r>
              <a:rPr lang="en-US" sz="2800" b="1" dirty="0" smtClean="0">
                <a:solidFill>
                  <a:srgbClr val="0099FF"/>
                </a:solidFill>
                <a:latin typeface="Arial" pitchFamily="34" charset="0"/>
                <a:cs typeface="Arial" pitchFamily="34" charset="0"/>
              </a:rPr>
              <a:t>Securing High Level Commitment (1) </a:t>
            </a:r>
            <a:r>
              <a:rPr lang="en-US" sz="2400" b="1" dirty="0" smtClean="0">
                <a:solidFill>
                  <a:srgbClr val="0099FF"/>
                </a:solidFill>
                <a:latin typeface="Arial" pitchFamily="34" charset="0"/>
                <a:cs typeface="Arial" pitchFamily="34" charset="0"/>
              </a:rPr>
              <a:t/>
            </a:r>
            <a:br>
              <a:rPr lang="en-US" sz="2400" b="1" dirty="0" smtClean="0">
                <a:solidFill>
                  <a:srgbClr val="0099FF"/>
                </a:solidFill>
                <a:latin typeface="Arial" pitchFamily="34" charset="0"/>
                <a:cs typeface="Arial" pitchFamily="34" charset="0"/>
              </a:rPr>
            </a:br>
            <a:r>
              <a:rPr lang="en-US" sz="2400" b="1" dirty="0" smtClean="0">
                <a:solidFill>
                  <a:srgbClr val="0099FF"/>
                </a:solidFill>
              </a:rPr>
              <a:t>Official launch Kitwe (Copperbelt), Dec 1</a:t>
            </a:r>
            <a:r>
              <a:rPr lang="en-US" sz="2400" b="1" baseline="30000" dirty="0" smtClean="0">
                <a:solidFill>
                  <a:srgbClr val="0099FF"/>
                </a:solidFill>
              </a:rPr>
              <a:t>st, </a:t>
            </a:r>
            <a:r>
              <a:rPr lang="en-US" sz="2400" b="1" dirty="0">
                <a:solidFill>
                  <a:srgbClr val="0099FF"/>
                </a:solidFill>
              </a:rPr>
              <a:t>2012 </a:t>
            </a:r>
            <a:r>
              <a:rPr lang="en-US" sz="2400" b="1" dirty="0" smtClean="0">
                <a:solidFill>
                  <a:srgbClr val="0099FF"/>
                </a:solidFill>
              </a:rPr>
              <a:t>on World AIDS Day</a:t>
            </a:r>
            <a:br>
              <a:rPr lang="en-US" sz="2400" b="1" dirty="0" smtClean="0">
                <a:solidFill>
                  <a:srgbClr val="0099FF"/>
                </a:solidFill>
              </a:rPr>
            </a:br>
            <a:endParaRPr lang="fr-FR" sz="2400" b="1" dirty="0">
              <a:solidFill>
                <a:srgbClr val="0099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786" y="4077123"/>
            <a:ext cx="4096512" cy="272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046" y="1330654"/>
            <a:ext cx="3718560" cy="248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94" y="1340336"/>
            <a:ext cx="3824935" cy="254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6893" y="3585471"/>
            <a:ext cx="3824935" cy="307777"/>
          </a:xfrm>
          <a:prstGeom prst="rect">
            <a:avLst/>
          </a:prstGeom>
          <a:solidFill>
            <a:schemeClr val="bg1"/>
          </a:solidFill>
        </p:spPr>
        <p:txBody>
          <a:bodyPr wrap="square" rtlCol="0">
            <a:spAutoFit/>
          </a:bodyPr>
          <a:lstStyle/>
          <a:p>
            <a:r>
              <a:rPr lang="en-US" sz="1400" b="1" dirty="0" smtClean="0">
                <a:latin typeface="Arial" pitchFamily="34" charset="0"/>
                <a:cs typeface="Arial" pitchFamily="34" charset="0"/>
              </a:rPr>
              <a:t>NAC Chairperson, Bishop Banda</a:t>
            </a:r>
            <a:endParaRPr lang="fr-FR" sz="1400" b="1" dirty="0">
              <a:latin typeface="Arial" pitchFamily="34" charset="0"/>
              <a:cs typeface="Arial" pitchFamily="34" charset="0"/>
            </a:endParaRPr>
          </a:p>
        </p:txBody>
      </p:sp>
      <p:sp>
        <p:nvSpPr>
          <p:cNvPr id="10" name="TextBox 9"/>
          <p:cNvSpPr txBox="1"/>
          <p:nvPr/>
        </p:nvSpPr>
        <p:spPr>
          <a:xfrm>
            <a:off x="5257801" y="3733800"/>
            <a:ext cx="3937202" cy="307777"/>
          </a:xfrm>
          <a:prstGeom prst="rect">
            <a:avLst/>
          </a:prstGeom>
          <a:solidFill>
            <a:schemeClr val="bg1"/>
          </a:solidFill>
        </p:spPr>
        <p:txBody>
          <a:bodyPr wrap="square" rtlCol="0">
            <a:spAutoFit/>
          </a:bodyPr>
          <a:lstStyle>
            <a:defPPr>
              <a:defRPr lang="en-US"/>
            </a:defPPr>
            <a:lvl1pPr>
              <a:defRPr sz="1400" b="1">
                <a:latin typeface="Arial" pitchFamily="34" charset="0"/>
                <a:cs typeface="Arial" pitchFamily="34" charset="0"/>
              </a:defRPr>
            </a:lvl1pPr>
          </a:lstStyle>
          <a:p>
            <a:r>
              <a:rPr lang="en-US" dirty="0"/>
              <a:t>UNICEF </a:t>
            </a:r>
            <a:r>
              <a:rPr lang="en-US" dirty="0" smtClean="0"/>
              <a:t>Representative, Dr </a:t>
            </a:r>
            <a:r>
              <a:rPr lang="en-US" dirty="0"/>
              <a:t>Iyorlumun Uhaa</a:t>
            </a:r>
            <a:endParaRPr lang="fr-FR" dirty="0"/>
          </a:p>
        </p:txBody>
      </p:sp>
      <p:sp>
        <p:nvSpPr>
          <p:cNvPr id="11" name="TextBox 10"/>
          <p:cNvSpPr txBox="1"/>
          <p:nvPr/>
        </p:nvSpPr>
        <p:spPr>
          <a:xfrm>
            <a:off x="2244288" y="6283204"/>
            <a:ext cx="4343507" cy="523220"/>
          </a:xfrm>
          <a:prstGeom prst="rect">
            <a:avLst/>
          </a:prstGeom>
          <a:solidFill>
            <a:schemeClr val="bg1"/>
          </a:solidFill>
        </p:spPr>
        <p:txBody>
          <a:bodyPr wrap="square" rtlCol="0">
            <a:spAutoFit/>
          </a:bodyPr>
          <a:lstStyle>
            <a:defPPr>
              <a:defRPr lang="en-US"/>
            </a:defPPr>
            <a:lvl1pPr>
              <a:defRPr sz="1400" b="1">
                <a:latin typeface="Arial" pitchFamily="34" charset="0"/>
                <a:cs typeface="Arial" pitchFamily="34" charset="0"/>
              </a:defRPr>
            </a:lvl1pPr>
          </a:lstStyle>
          <a:p>
            <a:r>
              <a:rPr lang="en-US" dirty="0" smtClean="0"/>
              <a:t>Live Demonstration of Registration steps by two youth representatives</a:t>
            </a:r>
            <a:endParaRPr lang="fr-FR" dirty="0"/>
          </a:p>
        </p:txBody>
      </p:sp>
    </p:spTree>
    <p:extLst>
      <p:ext uri="{BB962C8B-B14F-4D97-AF65-F5344CB8AC3E}">
        <p14:creationId xmlns:p14="http://schemas.microsoft.com/office/powerpoint/2010/main" val="3474710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b="1" dirty="0">
                <a:solidFill>
                  <a:srgbClr val="0099FF"/>
                </a:solidFill>
                <a:latin typeface="Arial" pitchFamily="34" charset="0"/>
                <a:cs typeface="Arial" pitchFamily="34" charset="0"/>
              </a:rPr>
              <a:t>Outline</a:t>
            </a:r>
            <a:endParaRPr lang="fr-FR" sz="3600" b="1" dirty="0">
              <a:solidFill>
                <a:srgbClr val="0099FF"/>
              </a:solidFill>
              <a:latin typeface="Arial" pitchFamily="34" charset="0"/>
              <a:cs typeface="Arial" pitchFamily="34" charset="0"/>
            </a:endParaRPr>
          </a:p>
        </p:txBody>
      </p:sp>
      <p:sp>
        <p:nvSpPr>
          <p:cNvPr id="3" name="Content Placeholder 2"/>
          <p:cNvSpPr>
            <a:spLocks noGrp="1"/>
          </p:cNvSpPr>
          <p:nvPr>
            <p:ph idx="1"/>
          </p:nvPr>
        </p:nvSpPr>
        <p:spPr>
          <a:xfrm>
            <a:off x="457200" y="990600"/>
            <a:ext cx="8229600" cy="5257800"/>
          </a:xfrm>
        </p:spPr>
        <p:txBody>
          <a:bodyPr/>
          <a:lstStyle/>
          <a:p>
            <a:r>
              <a:rPr lang="en-US" dirty="0" smtClean="0"/>
              <a:t>Issue and  Opportunity</a:t>
            </a:r>
          </a:p>
          <a:p>
            <a:r>
              <a:rPr lang="en-US" dirty="0" smtClean="0"/>
              <a:t>Framing the solution</a:t>
            </a:r>
          </a:p>
          <a:p>
            <a:r>
              <a:rPr lang="en-US" dirty="0" smtClean="0"/>
              <a:t>Mobilizing support and creating momentum</a:t>
            </a:r>
          </a:p>
          <a:p>
            <a:r>
              <a:rPr lang="en-US" dirty="0"/>
              <a:t>Business </a:t>
            </a:r>
            <a:r>
              <a:rPr lang="en-US" dirty="0" smtClean="0"/>
              <a:t>Case Definition</a:t>
            </a:r>
            <a:endParaRPr lang="en-US" dirty="0"/>
          </a:p>
          <a:p>
            <a:r>
              <a:rPr lang="en-US" dirty="0" smtClean="0"/>
              <a:t>High level Action Plan</a:t>
            </a:r>
          </a:p>
          <a:p>
            <a:r>
              <a:rPr lang="en-US" dirty="0" smtClean="0"/>
              <a:t>Securing High Level commitment</a:t>
            </a:r>
          </a:p>
          <a:p>
            <a:r>
              <a:rPr lang="en-US" dirty="0" smtClean="0"/>
              <a:t>Implementation and management</a:t>
            </a:r>
          </a:p>
          <a:p>
            <a:r>
              <a:rPr lang="en-US" dirty="0" smtClean="0"/>
              <a:t>6 months results</a:t>
            </a:r>
          </a:p>
          <a:p>
            <a:endParaRPr lang="en-US" dirty="0" smtClean="0"/>
          </a:p>
        </p:txBody>
      </p:sp>
    </p:spTree>
    <p:extLst>
      <p:ext uri="{BB962C8B-B14F-4D97-AF65-F5344CB8AC3E}">
        <p14:creationId xmlns:p14="http://schemas.microsoft.com/office/powerpoint/2010/main" val="4196500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830" y="0"/>
            <a:ext cx="9177830" cy="1143000"/>
          </a:xfrm>
        </p:spPr>
        <p:txBody>
          <a:bodyPr/>
          <a:lstStyle/>
          <a:p>
            <a:pPr algn="l"/>
            <a:r>
              <a:rPr lang="en-US" sz="2800" b="1" dirty="0" smtClean="0">
                <a:solidFill>
                  <a:srgbClr val="0099FF"/>
                </a:solidFill>
                <a:latin typeface="Arial" pitchFamily="34" charset="0"/>
                <a:cs typeface="Arial" pitchFamily="34" charset="0"/>
              </a:rPr>
              <a:t>Securing High Level Commitment (2) </a:t>
            </a:r>
            <a:r>
              <a:rPr lang="en-US" sz="2400" b="1" dirty="0" smtClean="0">
                <a:solidFill>
                  <a:srgbClr val="0099FF"/>
                </a:solidFill>
                <a:latin typeface="Arial" pitchFamily="34" charset="0"/>
                <a:cs typeface="Arial" pitchFamily="34" charset="0"/>
              </a:rPr>
              <a:t/>
            </a:r>
            <a:br>
              <a:rPr lang="en-US" sz="2400" b="1" dirty="0" smtClean="0">
                <a:solidFill>
                  <a:srgbClr val="0099FF"/>
                </a:solidFill>
                <a:latin typeface="Arial" pitchFamily="34" charset="0"/>
                <a:cs typeface="Arial" pitchFamily="34" charset="0"/>
              </a:rPr>
            </a:br>
            <a:r>
              <a:rPr lang="en-US" sz="2400" b="1" dirty="0" smtClean="0">
                <a:solidFill>
                  <a:srgbClr val="0099FF"/>
                </a:solidFill>
              </a:rPr>
              <a:t>Official launch Lusaka, March 7</a:t>
            </a:r>
            <a:r>
              <a:rPr lang="en-US" sz="2400" b="1" baseline="30000" dirty="0" smtClean="0">
                <a:solidFill>
                  <a:srgbClr val="0099FF"/>
                </a:solidFill>
              </a:rPr>
              <a:t>th, </a:t>
            </a:r>
            <a:r>
              <a:rPr lang="en-US" sz="2400" b="1" dirty="0" smtClean="0">
                <a:solidFill>
                  <a:srgbClr val="0099FF"/>
                </a:solidFill>
              </a:rPr>
              <a:t>2013 on National Youth Day</a:t>
            </a:r>
            <a:br>
              <a:rPr lang="en-US" sz="2400" b="1" dirty="0" smtClean="0">
                <a:solidFill>
                  <a:srgbClr val="0099FF"/>
                </a:solidFill>
              </a:rPr>
            </a:br>
            <a:endParaRPr lang="fr-FR" sz="2400" b="1" dirty="0">
              <a:solidFill>
                <a:srgbClr val="0099FF"/>
              </a:solidFill>
            </a:endParaRPr>
          </a:p>
        </p:txBody>
      </p:sp>
      <p:pic>
        <p:nvPicPr>
          <p:cNvPr id="1027" name="Picture 3" descr="C:\Users\ltsague\Documents\Land Drive\T4D\HIV Prevention among youth\Zambia\Launch of U-Report 2012 2013\Pics\Lusaka\U report launch_Lusaka_7 March 2013. Photo UNICEFZambia-2013_Maseko (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2" y="946583"/>
            <a:ext cx="4060933" cy="27072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24400" y="3553902"/>
            <a:ext cx="4419600" cy="523220"/>
          </a:xfrm>
          <a:prstGeom prst="rect">
            <a:avLst/>
          </a:prstGeom>
          <a:solidFill>
            <a:schemeClr val="bg1"/>
          </a:solidFill>
        </p:spPr>
        <p:txBody>
          <a:bodyPr wrap="square" rtlCol="0">
            <a:spAutoFit/>
          </a:bodyPr>
          <a:lstStyle>
            <a:defPPr>
              <a:defRPr lang="en-US"/>
            </a:defPPr>
            <a:lvl1pPr>
              <a:defRPr sz="1400" b="1">
                <a:latin typeface="Arial" pitchFamily="34" charset="0"/>
                <a:cs typeface="Arial" pitchFamily="34" charset="0"/>
              </a:defRPr>
            </a:lvl1pPr>
          </a:lstStyle>
          <a:p>
            <a:r>
              <a:rPr lang="en-US" dirty="0" smtClean="0"/>
              <a:t>Ministry of Youth and Sport Permanent Secretary, Ms. </a:t>
            </a:r>
            <a:r>
              <a:rPr lang="en-US" dirty="0"/>
              <a:t>Agnes M. </a:t>
            </a:r>
            <a:r>
              <a:rPr lang="en-US" dirty="0" err="1"/>
              <a:t>Musunga</a:t>
            </a:r>
            <a:r>
              <a:rPr lang="en-US" dirty="0"/>
              <a:t> </a:t>
            </a:r>
            <a:endParaRPr lang="fr-FR" dirty="0"/>
          </a:p>
        </p:txBody>
      </p:sp>
      <p:pic>
        <p:nvPicPr>
          <p:cNvPr id="1028" name="Picture 4" descr="C:\Users\ltsague\Documents\Land Drive\T4D\HIV Prevention among youth\Zambia\Launch of U-Report 2012 2013\Pics\Lusaka\U report launch_Lusaka_7 March 2013. Photo UNICEFZambia-2013_Maseko (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024017"/>
            <a:ext cx="4020284" cy="268018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tsague\Documents\Land Drive\T4D\HIV Prevention among youth\Zambia\Launch of U-Report 2012 2013\Pics\Lusaka\U report launch_Lusaka_7 March 2013. Photo UNICEFZambia-2013_Maseko (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1" y="1021515"/>
            <a:ext cx="3896342" cy="25975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415" y="3553902"/>
            <a:ext cx="4218785" cy="307777"/>
          </a:xfrm>
          <a:prstGeom prst="rect">
            <a:avLst/>
          </a:prstGeom>
          <a:solidFill>
            <a:schemeClr val="bg1"/>
          </a:solidFill>
        </p:spPr>
        <p:txBody>
          <a:bodyPr wrap="square" rtlCol="0">
            <a:spAutoFit/>
          </a:bodyPr>
          <a:lstStyle/>
          <a:p>
            <a:r>
              <a:rPr lang="en-US" sz="1400" b="1" dirty="0" smtClean="0">
                <a:latin typeface="Arial" pitchFamily="34" charset="0"/>
                <a:cs typeface="Arial" pitchFamily="34" charset="0"/>
              </a:rPr>
              <a:t>NAC Chairperson, Bishop Banda</a:t>
            </a:r>
            <a:endParaRPr lang="fr-FR" sz="1400" b="1" dirty="0">
              <a:latin typeface="Arial" pitchFamily="34" charset="0"/>
              <a:cs typeface="Arial" pitchFamily="34" charset="0"/>
            </a:endParaRPr>
          </a:p>
        </p:txBody>
      </p:sp>
      <p:sp>
        <p:nvSpPr>
          <p:cNvPr id="11" name="TextBox 10"/>
          <p:cNvSpPr txBox="1"/>
          <p:nvPr/>
        </p:nvSpPr>
        <p:spPr>
          <a:xfrm>
            <a:off x="1513877" y="6567388"/>
            <a:ext cx="4658323" cy="307777"/>
          </a:xfrm>
          <a:prstGeom prst="rect">
            <a:avLst/>
          </a:prstGeom>
          <a:solidFill>
            <a:schemeClr val="bg1"/>
          </a:solidFill>
        </p:spPr>
        <p:txBody>
          <a:bodyPr wrap="square" rtlCol="0">
            <a:spAutoFit/>
          </a:bodyPr>
          <a:lstStyle>
            <a:defPPr>
              <a:defRPr lang="en-US"/>
            </a:defPPr>
            <a:lvl1pPr>
              <a:defRPr sz="1400" b="1">
                <a:latin typeface="Arial" pitchFamily="34" charset="0"/>
                <a:cs typeface="Arial" pitchFamily="34" charset="0"/>
              </a:defRPr>
            </a:lvl1pPr>
          </a:lstStyle>
          <a:p>
            <a:r>
              <a:rPr lang="en-US" dirty="0" smtClean="0"/>
              <a:t>Live Registration</a:t>
            </a:r>
            <a:endParaRPr lang="fr-FR" dirty="0"/>
          </a:p>
        </p:txBody>
      </p:sp>
    </p:spTree>
    <p:extLst>
      <p:ext uri="{BB962C8B-B14F-4D97-AF65-F5344CB8AC3E}">
        <p14:creationId xmlns:p14="http://schemas.microsoft.com/office/powerpoint/2010/main" val="103481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99FF"/>
                </a:solidFill>
              </a:rPr>
              <a:t>Documenting 6 months RESULTS – </a:t>
            </a:r>
            <a:endParaRPr lang="fr-FR" dirty="0">
              <a:solidFill>
                <a:srgbClr val="0099FF"/>
              </a:solidFill>
            </a:endParaRPr>
          </a:p>
        </p:txBody>
      </p:sp>
    </p:spTree>
    <p:extLst>
      <p:ext uri="{BB962C8B-B14F-4D97-AF65-F5344CB8AC3E}">
        <p14:creationId xmlns:p14="http://schemas.microsoft.com/office/powerpoint/2010/main" val="244835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792"/>
            <a:ext cx="8229600" cy="970808"/>
          </a:xfrm>
        </p:spPr>
        <p:txBody>
          <a:bodyPr/>
          <a:lstStyle/>
          <a:p>
            <a:r>
              <a:rPr lang="en-US" sz="2800" b="1" dirty="0" smtClean="0">
                <a:solidFill>
                  <a:srgbClr val="0099FF"/>
                </a:solidFill>
              </a:rPr>
              <a:t>7,236 Ureporters; 62% of them engaged </a:t>
            </a:r>
            <a:r>
              <a:rPr lang="en-US" sz="2800" b="1" dirty="0">
                <a:solidFill>
                  <a:srgbClr val="0099FF"/>
                </a:solidFill>
              </a:rPr>
              <a:t>17,755 SMS </a:t>
            </a:r>
            <a:r>
              <a:rPr lang="en-US" sz="2800" b="1" dirty="0" smtClean="0">
                <a:solidFill>
                  <a:srgbClr val="0099FF"/>
                </a:solidFill>
              </a:rPr>
              <a:t>with the SMS counselors; </a:t>
            </a:r>
            <a:endParaRPr lang="fr-FR" sz="2800" b="1" dirty="0">
              <a:solidFill>
                <a:srgbClr val="0099FF"/>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851" t="36717" r="20629" b="10984"/>
          <a:stretch/>
        </p:blipFill>
        <p:spPr bwMode="auto">
          <a:xfrm>
            <a:off x="882731" y="990600"/>
            <a:ext cx="7443537" cy="522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956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b="1" dirty="0" smtClean="0">
                <a:solidFill>
                  <a:srgbClr val="0099FF"/>
                </a:solidFill>
              </a:rPr>
              <a:t>Ureporters Registration profile by sex and age, Dec 1</a:t>
            </a:r>
            <a:r>
              <a:rPr lang="en-US" sz="3200" b="1" baseline="30000" dirty="0" smtClean="0">
                <a:solidFill>
                  <a:srgbClr val="0099FF"/>
                </a:solidFill>
              </a:rPr>
              <a:t>st</a:t>
            </a:r>
            <a:r>
              <a:rPr lang="en-US" sz="3200" b="1" dirty="0" smtClean="0">
                <a:solidFill>
                  <a:srgbClr val="0099FF"/>
                </a:solidFill>
              </a:rPr>
              <a:t> 2012-June 3</a:t>
            </a:r>
            <a:r>
              <a:rPr lang="en-US" sz="3200" b="1" baseline="30000" dirty="0" smtClean="0">
                <a:solidFill>
                  <a:srgbClr val="0099FF"/>
                </a:solidFill>
              </a:rPr>
              <a:t>rd</a:t>
            </a:r>
            <a:r>
              <a:rPr lang="en-US" sz="3200" b="1" dirty="0" smtClean="0">
                <a:solidFill>
                  <a:srgbClr val="0099FF"/>
                </a:solidFill>
              </a:rPr>
              <a:t> 2013, Zambia (n=7,236)</a:t>
            </a:r>
            <a:endParaRPr lang="fr-FR"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50" t="28124" r="23334" b="23740"/>
          <a:stretch/>
        </p:blipFill>
        <p:spPr bwMode="auto">
          <a:xfrm>
            <a:off x="104018" y="1447800"/>
            <a:ext cx="4881547" cy="342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917" t="14334" r="22830" b="13558"/>
          <a:stretch/>
        </p:blipFill>
        <p:spPr bwMode="auto">
          <a:xfrm>
            <a:off x="5113171" y="2158042"/>
            <a:ext cx="4017889" cy="3914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80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3200" b="1" dirty="0" smtClean="0">
                <a:solidFill>
                  <a:srgbClr val="0099FF"/>
                </a:solidFill>
              </a:rPr>
              <a:t>Module 1- Knowledge Bank</a:t>
            </a:r>
            <a:br>
              <a:rPr lang="en-US" sz="3200" b="1" dirty="0" smtClean="0">
                <a:solidFill>
                  <a:srgbClr val="0099FF"/>
                </a:solidFill>
              </a:rPr>
            </a:br>
            <a:r>
              <a:rPr lang="en-US" sz="2800" b="1" dirty="0" smtClean="0">
                <a:solidFill>
                  <a:srgbClr val="0099FF"/>
                </a:solidFill>
              </a:rPr>
              <a:t>Top 6 thematic </a:t>
            </a:r>
            <a:r>
              <a:rPr lang="en-US" sz="2800" b="1" dirty="0">
                <a:solidFill>
                  <a:srgbClr val="0099FF"/>
                </a:solidFill>
              </a:rPr>
              <a:t>issues </a:t>
            </a:r>
            <a:r>
              <a:rPr lang="en-US" sz="2800" b="1" dirty="0" smtClean="0">
                <a:solidFill>
                  <a:srgbClr val="0099FF"/>
                </a:solidFill>
              </a:rPr>
              <a:t>from Ureporters SMS counseling</a:t>
            </a:r>
            <a:br>
              <a:rPr lang="en-US" sz="2800" b="1" dirty="0" smtClean="0">
                <a:solidFill>
                  <a:srgbClr val="0099FF"/>
                </a:solidFill>
              </a:rPr>
            </a:br>
            <a:r>
              <a:rPr lang="en-US" sz="1800" b="1" dirty="0" smtClean="0">
                <a:solidFill>
                  <a:srgbClr val="0099FF"/>
                </a:solidFill>
              </a:rPr>
              <a:t>Analysis of 13,000 SMS from Ureporters (Dec </a:t>
            </a:r>
            <a:r>
              <a:rPr lang="en-US" sz="1800" b="1" dirty="0">
                <a:solidFill>
                  <a:srgbClr val="0099FF"/>
                </a:solidFill>
              </a:rPr>
              <a:t>2012-May 2013), </a:t>
            </a:r>
            <a:endParaRPr lang="fr-FR" sz="1800" b="1" dirty="0">
              <a:solidFill>
                <a:srgbClr val="0099FF"/>
              </a:solidFill>
            </a:endParaRPr>
          </a:p>
        </p:txBody>
      </p:sp>
      <p:graphicFrame>
        <p:nvGraphicFramePr>
          <p:cNvPr id="5" name="Chart 4"/>
          <p:cNvGraphicFramePr/>
          <p:nvPr>
            <p:extLst>
              <p:ext uri="{D42A27DB-BD31-4B8C-83A1-F6EECF244321}">
                <p14:modId xmlns:p14="http://schemas.microsoft.com/office/powerpoint/2010/main" val="1546614203"/>
              </p:ext>
            </p:extLst>
          </p:nvPr>
        </p:nvGraphicFramePr>
        <p:xfrm>
          <a:off x="533400" y="1295400"/>
          <a:ext cx="75438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5638800" y="6019800"/>
            <a:ext cx="1676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val 5"/>
          <p:cNvSpPr/>
          <p:nvPr/>
        </p:nvSpPr>
        <p:spPr>
          <a:xfrm>
            <a:off x="6324600" y="2667000"/>
            <a:ext cx="1676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val 6"/>
          <p:cNvSpPr/>
          <p:nvPr/>
        </p:nvSpPr>
        <p:spPr>
          <a:xfrm>
            <a:off x="6477000" y="5029200"/>
            <a:ext cx="1676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val 7"/>
          <p:cNvSpPr/>
          <p:nvPr/>
        </p:nvSpPr>
        <p:spPr>
          <a:xfrm>
            <a:off x="609600" y="4495800"/>
            <a:ext cx="1676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val 8"/>
          <p:cNvSpPr/>
          <p:nvPr/>
        </p:nvSpPr>
        <p:spPr>
          <a:xfrm>
            <a:off x="762000" y="5334000"/>
            <a:ext cx="1676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val 9"/>
          <p:cNvSpPr/>
          <p:nvPr/>
        </p:nvSpPr>
        <p:spPr>
          <a:xfrm>
            <a:off x="2209800" y="6157609"/>
            <a:ext cx="1676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77217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05100" y="1731887"/>
            <a:ext cx="2057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eaLnBrk="1" fontAlgn="auto" hangingPunct="1">
              <a:spcBef>
                <a:spcPts val="0"/>
              </a:spcBef>
              <a:spcAft>
                <a:spcPts val="0"/>
              </a:spcAft>
            </a:pPr>
            <a:r>
              <a:rPr lang="en-US" sz="1800" dirty="0" smtClean="0">
                <a:solidFill>
                  <a:prstClr val="black"/>
                </a:solidFill>
              </a:rPr>
              <a:t>All U-reporters</a:t>
            </a:r>
            <a:endParaRPr lang="en-US" sz="1800" dirty="0">
              <a:solidFill>
                <a:prstClr val="black"/>
              </a:solidFill>
            </a:endParaRPr>
          </a:p>
        </p:txBody>
      </p:sp>
      <p:cxnSp>
        <p:nvCxnSpPr>
          <p:cNvPr id="13" name="Straight Arrow Connector 12"/>
          <p:cNvCxnSpPr/>
          <p:nvPr/>
        </p:nvCxnSpPr>
        <p:spPr>
          <a:xfrm>
            <a:off x="2871926" y="2036687"/>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63122" y="2036687"/>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4467872" y="3179687"/>
            <a:ext cx="190500" cy="342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7" name="Oval 16"/>
          <p:cNvSpPr/>
          <p:nvPr/>
        </p:nvSpPr>
        <p:spPr>
          <a:xfrm>
            <a:off x="2785369" y="2667000"/>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cxnSp>
        <p:nvCxnSpPr>
          <p:cNvPr id="19" name="Straight Connector 18"/>
          <p:cNvCxnSpPr/>
          <p:nvPr/>
        </p:nvCxnSpPr>
        <p:spPr>
          <a:xfrm>
            <a:off x="2272683" y="3522587"/>
            <a:ext cx="4718667" cy="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272683" y="3527766"/>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257300" y="4289766"/>
            <a:ext cx="2057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eaLnBrk="1" fontAlgn="auto" hangingPunct="1">
              <a:spcBef>
                <a:spcPts val="0"/>
              </a:spcBef>
              <a:spcAft>
                <a:spcPts val="0"/>
              </a:spcAft>
            </a:pPr>
            <a:r>
              <a:rPr lang="en-US" sz="1800" b="1" dirty="0" smtClean="0">
                <a:solidFill>
                  <a:prstClr val="black"/>
                </a:solidFill>
              </a:rPr>
              <a:t>No</a:t>
            </a:r>
            <a:r>
              <a:rPr lang="en-US" sz="1800" dirty="0" smtClean="0">
                <a:solidFill>
                  <a:prstClr val="black"/>
                </a:solidFill>
              </a:rPr>
              <a:t> Group</a:t>
            </a:r>
            <a:endParaRPr lang="en-US" sz="1800" dirty="0">
              <a:solidFill>
                <a:prstClr val="black"/>
              </a:solidFill>
            </a:endParaRPr>
          </a:p>
        </p:txBody>
      </p:sp>
      <p:cxnSp>
        <p:nvCxnSpPr>
          <p:cNvPr id="27" name="Straight Arrow Connector 26"/>
          <p:cNvCxnSpPr/>
          <p:nvPr/>
        </p:nvCxnSpPr>
        <p:spPr>
          <a:xfrm>
            <a:off x="4563122" y="3531094"/>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581400" y="4306040"/>
            <a:ext cx="1981200" cy="382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eaLnBrk="1" fontAlgn="auto" hangingPunct="1">
              <a:spcBef>
                <a:spcPts val="0"/>
              </a:spcBef>
              <a:spcAft>
                <a:spcPts val="0"/>
              </a:spcAft>
            </a:pPr>
            <a:r>
              <a:rPr lang="en-US" sz="1800" b="1" dirty="0" smtClean="0">
                <a:solidFill>
                  <a:prstClr val="black"/>
                </a:solidFill>
              </a:rPr>
              <a:t>Yes</a:t>
            </a:r>
            <a:r>
              <a:rPr lang="en-US" sz="1800" dirty="0" smtClean="0">
                <a:solidFill>
                  <a:prstClr val="black"/>
                </a:solidFill>
              </a:rPr>
              <a:t> Group</a:t>
            </a:r>
            <a:endParaRPr lang="en-US" sz="1800" dirty="0">
              <a:solidFill>
                <a:prstClr val="black"/>
              </a:solidFill>
            </a:endParaRPr>
          </a:p>
        </p:txBody>
      </p:sp>
      <p:cxnSp>
        <p:nvCxnSpPr>
          <p:cNvPr id="31" name="Straight Arrow Connector 30"/>
          <p:cNvCxnSpPr>
            <a:endCxn id="32" idx="0"/>
          </p:cNvCxnSpPr>
          <p:nvPr/>
        </p:nvCxnSpPr>
        <p:spPr>
          <a:xfrm>
            <a:off x="6991350" y="3537752"/>
            <a:ext cx="0" cy="768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905500" y="4306040"/>
            <a:ext cx="2171700" cy="382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eaLnBrk="1" fontAlgn="auto" hangingPunct="1">
              <a:spcBef>
                <a:spcPts val="0"/>
              </a:spcBef>
              <a:spcAft>
                <a:spcPts val="0"/>
              </a:spcAft>
            </a:pPr>
            <a:r>
              <a:rPr lang="en-US" sz="1800" b="1" dirty="0" smtClean="0">
                <a:solidFill>
                  <a:prstClr val="black"/>
                </a:solidFill>
              </a:rPr>
              <a:t>No response </a:t>
            </a:r>
            <a:r>
              <a:rPr lang="en-US" sz="1800" dirty="0" smtClean="0">
                <a:solidFill>
                  <a:prstClr val="black"/>
                </a:solidFill>
              </a:rPr>
              <a:t>group</a:t>
            </a:r>
            <a:endParaRPr lang="en-US" sz="1800" dirty="0">
              <a:solidFill>
                <a:prstClr val="black"/>
              </a:solidFill>
            </a:endParaRPr>
          </a:p>
        </p:txBody>
      </p:sp>
      <p:sp>
        <p:nvSpPr>
          <p:cNvPr id="34" name="Rounded Rectangular Callout 33"/>
          <p:cNvSpPr/>
          <p:nvPr/>
        </p:nvSpPr>
        <p:spPr>
          <a:xfrm>
            <a:off x="1257300" y="1689720"/>
            <a:ext cx="1371600" cy="512687"/>
          </a:xfrm>
          <a:prstGeom prst="wedgeRoundRectCallout">
            <a:avLst>
              <a:gd name="adj1" fmla="val 66546"/>
              <a:gd name="adj2" fmla="val 122694"/>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rPr>
              <a:t>You will soon receive some informational messages.</a:t>
            </a:r>
            <a:endParaRPr lang="en-US" sz="1000" dirty="0">
              <a:solidFill>
                <a:prstClr val="white"/>
              </a:solidFill>
            </a:endParaRPr>
          </a:p>
        </p:txBody>
      </p:sp>
      <p:sp>
        <p:nvSpPr>
          <p:cNvPr id="40" name="Rounded Rectangular Callout 39"/>
          <p:cNvSpPr/>
          <p:nvPr/>
        </p:nvSpPr>
        <p:spPr>
          <a:xfrm>
            <a:off x="4762500" y="2493887"/>
            <a:ext cx="2171700" cy="685800"/>
          </a:xfrm>
          <a:prstGeom prst="wedgeRoundRectCallout">
            <a:avLst>
              <a:gd name="adj1" fmla="val -54354"/>
              <a:gd name="adj2" fmla="val 8709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1" fontAlgn="auto" hangingPunct="1">
              <a:spcBef>
                <a:spcPts val="0"/>
              </a:spcBef>
              <a:spcAft>
                <a:spcPts val="0"/>
              </a:spcAft>
            </a:pPr>
            <a:r>
              <a:rPr lang="en-US" sz="1000" dirty="0" smtClean="0">
                <a:solidFill>
                  <a:prstClr val="black"/>
                </a:solidFill>
              </a:rPr>
              <a:t>Have you gone for an HIV test in the last 3 months?.</a:t>
            </a:r>
          </a:p>
          <a:p>
            <a:pPr algn="ctr" eaLnBrk="1" fontAlgn="auto" hangingPunct="1">
              <a:spcBef>
                <a:spcPts val="0"/>
              </a:spcBef>
              <a:spcAft>
                <a:spcPts val="0"/>
              </a:spcAft>
            </a:pPr>
            <a:r>
              <a:rPr lang="en-US" sz="1000" dirty="0" smtClean="0">
                <a:solidFill>
                  <a:prstClr val="black"/>
                </a:solidFill>
              </a:rPr>
              <a:t>Respond with yes or no.</a:t>
            </a:r>
          </a:p>
        </p:txBody>
      </p:sp>
      <p:cxnSp>
        <p:nvCxnSpPr>
          <p:cNvPr id="46" name="Straight Connector 45"/>
          <p:cNvCxnSpPr/>
          <p:nvPr/>
        </p:nvCxnSpPr>
        <p:spPr>
          <a:xfrm>
            <a:off x="1447800" y="4688520"/>
            <a:ext cx="0" cy="1712280"/>
          </a:xfrm>
          <a:prstGeom prst="line">
            <a:avLst/>
          </a:prstGeom>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1314450" y="6412267"/>
            <a:ext cx="2667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cxnSp>
        <p:nvCxnSpPr>
          <p:cNvPr id="49" name="Straight Arrow Connector 48"/>
          <p:cNvCxnSpPr/>
          <p:nvPr/>
        </p:nvCxnSpPr>
        <p:spPr>
          <a:xfrm>
            <a:off x="3810000" y="4688520"/>
            <a:ext cx="0" cy="1252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697941" y="594119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cxnSp>
        <p:nvCxnSpPr>
          <p:cNvPr id="52" name="Straight Arrow Connector 51"/>
          <p:cNvCxnSpPr/>
          <p:nvPr/>
        </p:nvCxnSpPr>
        <p:spPr>
          <a:xfrm>
            <a:off x="6172200" y="4688520"/>
            <a:ext cx="0" cy="1723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096000" y="6412267"/>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4" name="Rounded Rectangular Callout 53"/>
          <p:cNvSpPr/>
          <p:nvPr/>
        </p:nvSpPr>
        <p:spPr>
          <a:xfrm>
            <a:off x="152400" y="4114800"/>
            <a:ext cx="958326" cy="574828"/>
          </a:xfrm>
          <a:prstGeom prst="wedgeRoundRectCallout">
            <a:avLst>
              <a:gd name="adj1" fmla="val 82807"/>
              <a:gd name="adj2" fmla="val 116231"/>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rPr>
              <a:t>Hello. Did  U know that in Lusaka….</a:t>
            </a:r>
            <a:endParaRPr lang="en-US" sz="1000" dirty="0">
              <a:solidFill>
                <a:prstClr val="white"/>
              </a:solidFill>
            </a:endParaRPr>
          </a:p>
        </p:txBody>
      </p:sp>
      <p:sp>
        <p:nvSpPr>
          <p:cNvPr id="55" name="Rounded Rectangular Callout 54"/>
          <p:cNvSpPr/>
          <p:nvPr/>
        </p:nvSpPr>
        <p:spPr>
          <a:xfrm>
            <a:off x="134644" y="4887156"/>
            <a:ext cx="976081" cy="523044"/>
          </a:xfrm>
          <a:prstGeom prst="wedgeRoundRectCallout">
            <a:avLst>
              <a:gd name="adj1" fmla="val 82807"/>
              <a:gd name="adj2" fmla="val 116231"/>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rPr>
              <a:t>Knowing your HIV status …</a:t>
            </a:r>
            <a:endParaRPr lang="en-US" sz="1000" dirty="0">
              <a:solidFill>
                <a:prstClr val="white"/>
              </a:solidFill>
            </a:endParaRPr>
          </a:p>
        </p:txBody>
      </p:sp>
      <p:sp>
        <p:nvSpPr>
          <p:cNvPr id="56" name="Rounded Rectangular Callout 55"/>
          <p:cNvSpPr/>
          <p:nvPr/>
        </p:nvSpPr>
        <p:spPr>
          <a:xfrm>
            <a:off x="152400" y="5544660"/>
            <a:ext cx="958326" cy="396534"/>
          </a:xfrm>
          <a:prstGeom prst="wedgeRoundRectCallout">
            <a:avLst>
              <a:gd name="adj1" fmla="val 82807"/>
              <a:gd name="adj2" fmla="val 116231"/>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rPr>
              <a:t>Go for an HIV test …</a:t>
            </a:r>
            <a:endParaRPr lang="en-US" sz="1000" dirty="0">
              <a:solidFill>
                <a:prstClr val="white"/>
              </a:solidFill>
            </a:endParaRPr>
          </a:p>
        </p:txBody>
      </p:sp>
      <p:sp>
        <p:nvSpPr>
          <p:cNvPr id="57" name="Rounded Rectangular Callout 56"/>
          <p:cNvSpPr/>
          <p:nvPr/>
        </p:nvSpPr>
        <p:spPr>
          <a:xfrm>
            <a:off x="1795693" y="4729026"/>
            <a:ext cx="1273391" cy="1140594"/>
          </a:xfrm>
          <a:prstGeom prst="wedgeRoundRectCallout">
            <a:avLst>
              <a:gd name="adj1" fmla="val 58455"/>
              <a:gd name="adj2" fmla="val 8560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1" fontAlgn="auto" hangingPunct="1">
              <a:spcBef>
                <a:spcPts val="0"/>
              </a:spcBef>
              <a:spcAft>
                <a:spcPts val="0"/>
              </a:spcAft>
            </a:pPr>
            <a:r>
              <a:rPr lang="en-US" sz="1000" b="1" dirty="0" smtClean="0">
                <a:solidFill>
                  <a:prstClr val="black"/>
                </a:solidFill>
              </a:rPr>
              <a:t>3 weeks later</a:t>
            </a:r>
          </a:p>
          <a:p>
            <a:pPr algn="ctr" eaLnBrk="1" fontAlgn="auto" hangingPunct="1">
              <a:spcBef>
                <a:spcPts val="0"/>
              </a:spcBef>
              <a:spcAft>
                <a:spcPts val="0"/>
              </a:spcAft>
            </a:pPr>
            <a:r>
              <a:rPr lang="en-US" sz="1000" dirty="0" smtClean="0">
                <a:solidFill>
                  <a:prstClr val="black"/>
                </a:solidFill>
              </a:rPr>
              <a:t>Have you gone for an HIV test ?</a:t>
            </a:r>
          </a:p>
          <a:p>
            <a:pPr algn="ctr" eaLnBrk="1" fontAlgn="auto" hangingPunct="1">
              <a:spcBef>
                <a:spcPts val="0"/>
              </a:spcBef>
              <a:spcAft>
                <a:spcPts val="0"/>
              </a:spcAft>
            </a:pPr>
            <a:r>
              <a:rPr lang="en-US" sz="1000" dirty="0" smtClean="0">
                <a:solidFill>
                  <a:prstClr val="black"/>
                </a:solidFill>
              </a:rPr>
              <a:t>Respond with yes or no.</a:t>
            </a:r>
            <a:endParaRPr lang="en-US" sz="1000" dirty="0">
              <a:solidFill>
                <a:prstClr val="black"/>
              </a:solidFill>
            </a:endParaRPr>
          </a:p>
        </p:txBody>
      </p:sp>
      <p:sp>
        <p:nvSpPr>
          <p:cNvPr id="58" name="Rounded Rectangular Callout 57"/>
          <p:cNvSpPr/>
          <p:nvPr/>
        </p:nvSpPr>
        <p:spPr>
          <a:xfrm>
            <a:off x="3581400" y="4729027"/>
            <a:ext cx="1714500" cy="419652"/>
          </a:xfrm>
          <a:prstGeom prst="wedgeRoundRectCallout">
            <a:avLst>
              <a:gd name="adj1" fmla="val -37408"/>
              <a:gd name="adj2" fmla="val 206394"/>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rPr>
              <a:t>Remember to test often if you are sexually active.</a:t>
            </a:r>
            <a:endParaRPr lang="en-US" sz="1000" dirty="0">
              <a:solidFill>
                <a:prstClr val="white"/>
              </a:solidFill>
            </a:endParaRPr>
          </a:p>
        </p:txBody>
      </p:sp>
      <p:sp>
        <p:nvSpPr>
          <p:cNvPr id="61" name="TextBox 60"/>
          <p:cNvSpPr txBox="1"/>
          <p:nvPr/>
        </p:nvSpPr>
        <p:spPr>
          <a:xfrm>
            <a:off x="6299200" y="1260087"/>
            <a:ext cx="2844800" cy="646331"/>
          </a:xfrm>
          <a:prstGeom prst="rect">
            <a:avLst/>
          </a:prstGeom>
          <a:noFill/>
        </p:spPr>
        <p:txBody>
          <a:bodyPr wrap="square" rtlCol="0">
            <a:spAutoFit/>
          </a:bodyPr>
          <a:lstStyle/>
          <a:p>
            <a:pPr eaLnBrk="1" fontAlgn="auto" hangingPunct="1">
              <a:spcBef>
                <a:spcPts val="0"/>
              </a:spcBef>
              <a:spcAft>
                <a:spcPts val="0"/>
              </a:spcAft>
            </a:pPr>
            <a:r>
              <a:rPr lang="en-US" sz="1800" b="1" dirty="0" smtClean="0">
                <a:solidFill>
                  <a:prstClr val="black"/>
                </a:solidFill>
                <a:latin typeface="Calibri"/>
              </a:rPr>
              <a:t>Example of the campaign module implementation.</a:t>
            </a:r>
            <a:endParaRPr lang="en-US" sz="1800" b="1" dirty="0">
              <a:solidFill>
                <a:prstClr val="black"/>
              </a:solidFill>
              <a:latin typeface="Calibri"/>
            </a:endParaRPr>
          </a:p>
        </p:txBody>
      </p:sp>
      <p:cxnSp>
        <p:nvCxnSpPr>
          <p:cNvPr id="64" name="Straight Connector 63"/>
          <p:cNvCxnSpPr/>
          <p:nvPr/>
        </p:nvCxnSpPr>
        <p:spPr>
          <a:xfrm>
            <a:off x="3200400" y="4689628"/>
            <a:ext cx="0" cy="1711172"/>
          </a:xfrm>
          <a:prstGeom prst="line">
            <a:avLst/>
          </a:prstGeom>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3069084" y="6412267"/>
            <a:ext cx="262631" cy="2552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7" name="Rounded Rectangular Callout 66"/>
          <p:cNvSpPr/>
          <p:nvPr/>
        </p:nvSpPr>
        <p:spPr>
          <a:xfrm>
            <a:off x="6629400" y="4800600"/>
            <a:ext cx="2057400" cy="942327"/>
          </a:xfrm>
          <a:prstGeom prst="wedgeRoundRectCallout">
            <a:avLst>
              <a:gd name="adj1" fmla="val -70942"/>
              <a:gd name="adj2" fmla="val 70111"/>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eaLnBrk="1" fontAlgn="auto" hangingPunct="1">
              <a:spcBef>
                <a:spcPts val="0"/>
              </a:spcBef>
              <a:spcAft>
                <a:spcPts val="0"/>
              </a:spcAft>
            </a:pPr>
            <a:r>
              <a:rPr lang="en-US" sz="1100" b="1" dirty="0" smtClean="0">
                <a:solidFill>
                  <a:prstClr val="white"/>
                </a:solidFill>
              </a:rPr>
              <a:t>Members of this group might get the same messages as the “No group” or another set of messages.</a:t>
            </a:r>
            <a:endParaRPr lang="en-US" sz="1100" b="1" dirty="0">
              <a:solidFill>
                <a:prstClr val="white"/>
              </a:solidFill>
            </a:endParaRPr>
          </a:p>
        </p:txBody>
      </p:sp>
      <p:cxnSp>
        <p:nvCxnSpPr>
          <p:cNvPr id="70" name="Straight Arrow Connector 69"/>
          <p:cNvCxnSpPr/>
          <p:nvPr/>
        </p:nvCxnSpPr>
        <p:spPr>
          <a:xfrm>
            <a:off x="5410200" y="4729026"/>
            <a:ext cx="0" cy="1683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Isosceles Triangle 70"/>
          <p:cNvSpPr/>
          <p:nvPr/>
        </p:nvSpPr>
        <p:spPr>
          <a:xfrm>
            <a:off x="5295900" y="6427721"/>
            <a:ext cx="228600" cy="19769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73" name="Rounded Rectangular Callout 72"/>
          <p:cNvSpPr/>
          <p:nvPr/>
        </p:nvSpPr>
        <p:spPr>
          <a:xfrm>
            <a:off x="4267200" y="5271763"/>
            <a:ext cx="1828800" cy="658730"/>
          </a:xfrm>
          <a:prstGeom prst="wedgeRoundRectCallout">
            <a:avLst>
              <a:gd name="adj1" fmla="val 11107"/>
              <a:gd name="adj2" fmla="val 9085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1" fontAlgn="auto" hangingPunct="1">
              <a:spcBef>
                <a:spcPts val="0"/>
              </a:spcBef>
              <a:spcAft>
                <a:spcPts val="0"/>
              </a:spcAft>
            </a:pPr>
            <a:r>
              <a:rPr lang="en-US" sz="1000" dirty="0" smtClean="0">
                <a:solidFill>
                  <a:prstClr val="black"/>
                </a:solidFill>
              </a:rPr>
              <a:t>Would you like to talk about why you got tested ?.</a:t>
            </a:r>
          </a:p>
          <a:p>
            <a:pPr algn="ctr" eaLnBrk="1" fontAlgn="auto" hangingPunct="1">
              <a:spcBef>
                <a:spcPts val="0"/>
              </a:spcBef>
              <a:spcAft>
                <a:spcPts val="0"/>
              </a:spcAft>
            </a:pPr>
            <a:r>
              <a:rPr lang="en-US" sz="1000" dirty="0" smtClean="0">
                <a:solidFill>
                  <a:prstClr val="black"/>
                </a:solidFill>
              </a:rPr>
              <a:t>Respond with yes or no.</a:t>
            </a:r>
            <a:endParaRPr lang="en-US" sz="1000" dirty="0">
              <a:solidFill>
                <a:prstClr val="black"/>
              </a:solidFill>
            </a:endParaRPr>
          </a:p>
        </p:txBody>
      </p:sp>
      <p:sp>
        <p:nvSpPr>
          <p:cNvPr id="2" name="Title 1"/>
          <p:cNvSpPr>
            <a:spLocks noGrp="1"/>
          </p:cNvSpPr>
          <p:nvPr>
            <p:ph type="title"/>
          </p:nvPr>
        </p:nvSpPr>
        <p:spPr>
          <a:xfrm>
            <a:off x="0" y="-61555"/>
            <a:ext cx="8553450" cy="1077218"/>
          </a:xfrm>
        </p:spPr>
        <p:txBody>
          <a:bodyPr wrap="square">
            <a:spAutoFit/>
          </a:bodyPr>
          <a:lstStyle/>
          <a:p>
            <a:pPr algn="l">
              <a:spcBef>
                <a:spcPts val="0"/>
              </a:spcBef>
            </a:pPr>
            <a:r>
              <a:rPr lang="en-US" sz="3200" b="1" dirty="0" smtClean="0">
                <a:solidFill>
                  <a:srgbClr val="0099FF"/>
                </a:solidFill>
                <a:latin typeface="Calibri"/>
                <a:ea typeface="+mn-ea"/>
                <a:cs typeface="+mn-cs"/>
              </a:rPr>
              <a:t>Module 2- Poll/Campaign</a:t>
            </a:r>
            <a:br>
              <a:rPr lang="en-US" sz="3200" b="1" dirty="0" smtClean="0">
                <a:solidFill>
                  <a:srgbClr val="0099FF"/>
                </a:solidFill>
                <a:latin typeface="Calibri"/>
                <a:ea typeface="+mn-ea"/>
                <a:cs typeface="+mn-cs"/>
              </a:rPr>
            </a:br>
            <a:r>
              <a:rPr lang="en-US" sz="3200" b="1" dirty="0" smtClean="0">
                <a:solidFill>
                  <a:srgbClr val="0099FF"/>
                </a:solidFill>
                <a:latin typeface="Calibri"/>
                <a:ea typeface="+mn-ea"/>
                <a:cs typeface="+mn-cs"/>
              </a:rPr>
              <a:t>Application to the HTC campaign (June 2013)</a:t>
            </a:r>
            <a:endParaRPr lang="fr-FR" sz="3200" b="1" dirty="0">
              <a:solidFill>
                <a:srgbClr val="0099FF"/>
              </a:solidFill>
              <a:latin typeface="Calibri"/>
              <a:ea typeface="+mn-ea"/>
              <a:cs typeface="+mn-cs"/>
            </a:endParaRPr>
          </a:p>
        </p:txBody>
      </p:sp>
    </p:spTree>
    <p:extLst>
      <p:ext uri="{BB962C8B-B14F-4D97-AF65-F5344CB8AC3E}">
        <p14:creationId xmlns:p14="http://schemas.microsoft.com/office/powerpoint/2010/main" val="2397687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763000" cy="868362"/>
          </a:xfrm>
        </p:spPr>
        <p:txBody>
          <a:bodyPr/>
          <a:lstStyle/>
          <a:p>
            <a:pPr algn="l"/>
            <a:r>
              <a:rPr lang="en-US" sz="4000" b="1" dirty="0">
                <a:solidFill>
                  <a:srgbClr val="0099FF"/>
                </a:solidFill>
              </a:rPr>
              <a:t>Module 2- Poll/Campaign </a:t>
            </a:r>
            <a:r>
              <a:rPr lang="en-US" sz="4000" b="1" dirty="0" smtClean="0">
                <a:solidFill>
                  <a:srgbClr val="0099FF"/>
                </a:solidFill>
              </a:rPr>
              <a:t/>
            </a:r>
            <a:br>
              <a:rPr lang="en-US" sz="4000" b="1" dirty="0" smtClean="0">
                <a:solidFill>
                  <a:srgbClr val="0099FF"/>
                </a:solidFill>
              </a:rPr>
            </a:br>
            <a:r>
              <a:rPr lang="en-US" sz="3200" b="1" dirty="0" smtClean="0">
                <a:solidFill>
                  <a:srgbClr val="0099FF"/>
                </a:solidFill>
              </a:rPr>
              <a:t>Application to the VMMC </a:t>
            </a:r>
            <a:r>
              <a:rPr lang="en-US" sz="3200" b="1" dirty="0">
                <a:solidFill>
                  <a:srgbClr val="0099FF"/>
                </a:solidFill>
              </a:rPr>
              <a:t>demand </a:t>
            </a:r>
            <a:r>
              <a:rPr lang="en-US" sz="3200" b="1" dirty="0" smtClean="0">
                <a:solidFill>
                  <a:srgbClr val="0099FF"/>
                </a:solidFill>
              </a:rPr>
              <a:t>Creation</a:t>
            </a:r>
            <a:endParaRPr lang="en-US" sz="3200" b="1" dirty="0">
              <a:solidFill>
                <a:srgbClr val="0099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70749109"/>
              </p:ext>
            </p:extLst>
          </p:nvPr>
        </p:nvGraphicFramePr>
        <p:xfrm>
          <a:off x="304800" y="2057400"/>
          <a:ext cx="8382000" cy="3961137"/>
        </p:xfrm>
        <a:graphic>
          <a:graphicData uri="http://schemas.openxmlformats.org/drawingml/2006/table">
            <a:tbl>
              <a:tblPr firstRow="1" firstCol="1" bandRow="1">
                <a:tableStyleId>{5C22544A-7EE6-4342-B048-85BDC9FD1C3A}</a:tableStyleId>
              </a:tblPr>
              <a:tblGrid>
                <a:gridCol w="8382000"/>
              </a:tblGrid>
              <a:tr h="3961137">
                <a:tc>
                  <a:txBody>
                    <a:bodyPr/>
                    <a:lstStyle/>
                    <a:p>
                      <a:pPr marL="457200" marR="0" indent="-457200" algn="just">
                        <a:lnSpc>
                          <a:spcPct val="115000"/>
                        </a:lnSpc>
                        <a:spcBef>
                          <a:spcPts val="0"/>
                        </a:spcBef>
                        <a:spcAft>
                          <a:spcPts val="0"/>
                        </a:spcAft>
                        <a:buAutoNum type="arabicParenR"/>
                      </a:pPr>
                      <a:r>
                        <a:rPr lang="en-GB" sz="2400" dirty="0" smtClean="0">
                          <a:effectLst/>
                        </a:rPr>
                        <a:t>Tailored</a:t>
                      </a:r>
                      <a:r>
                        <a:rPr lang="en-GB" sz="2400" baseline="0" dirty="0" smtClean="0">
                          <a:effectLst/>
                        </a:rPr>
                        <a:t> </a:t>
                      </a:r>
                      <a:r>
                        <a:rPr lang="en-GB" sz="2400" dirty="0" smtClean="0">
                          <a:effectLst/>
                        </a:rPr>
                        <a:t>VMMC SMS intervention package designed and piloted to </a:t>
                      </a:r>
                      <a:r>
                        <a:rPr lang="en-GB" sz="2400" dirty="0">
                          <a:effectLst/>
                        </a:rPr>
                        <a:t>increase demand for VMMC among youth males </a:t>
                      </a:r>
                      <a:r>
                        <a:rPr lang="en-GB" sz="2400" dirty="0" smtClean="0">
                          <a:effectLst/>
                        </a:rPr>
                        <a:t>15-30 </a:t>
                      </a:r>
                      <a:r>
                        <a:rPr lang="en-GB" sz="2400" dirty="0">
                          <a:effectLst/>
                        </a:rPr>
                        <a:t>years</a:t>
                      </a:r>
                      <a:r>
                        <a:rPr lang="en-GB" sz="2400" dirty="0" smtClean="0">
                          <a:effectLst/>
                        </a:rPr>
                        <a:t>;</a:t>
                      </a:r>
                    </a:p>
                    <a:p>
                      <a:pPr marL="457200" marR="0" indent="-457200" algn="just">
                        <a:lnSpc>
                          <a:spcPct val="115000"/>
                        </a:lnSpc>
                        <a:spcBef>
                          <a:spcPts val="0"/>
                        </a:spcBef>
                        <a:spcAft>
                          <a:spcPts val="0"/>
                        </a:spcAft>
                        <a:buAutoNum type="arabicParenR"/>
                      </a:pPr>
                      <a:endParaRPr lang="fr-FR" sz="2400" dirty="0">
                        <a:effectLst/>
                      </a:endParaRPr>
                    </a:p>
                    <a:p>
                      <a:pPr marL="344488" marR="0" indent="-344488" algn="just">
                        <a:lnSpc>
                          <a:spcPct val="115000"/>
                        </a:lnSpc>
                        <a:spcBef>
                          <a:spcPts val="0"/>
                        </a:spcBef>
                        <a:spcAft>
                          <a:spcPts val="0"/>
                        </a:spcAft>
                      </a:pPr>
                      <a:r>
                        <a:rPr lang="en-GB" sz="2400" dirty="0">
                          <a:effectLst/>
                        </a:rPr>
                        <a:t>2) </a:t>
                      </a:r>
                      <a:r>
                        <a:rPr lang="en-GB" sz="2400" dirty="0" smtClean="0">
                          <a:effectLst/>
                        </a:rPr>
                        <a:t>Demand </a:t>
                      </a:r>
                      <a:r>
                        <a:rPr lang="en-GB" sz="2400" dirty="0">
                          <a:effectLst/>
                        </a:rPr>
                        <a:t>for VMMC </a:t>
                      </a:r>
                      <a:r>
                        <a:rPr lang="en-GB" sz="2400" dirty="0" smtClean="0">
                          <a:effectLst/>
                        </a:rPr>
                        <a:t>increased by 3 times among </a:t>
                      </a:r>
                      <a:r>
                        <a:rPr lang="en-GB" sz="2400" dirty="0">
                          <a:effectLst/>
                        </a:rPr>
                        <a:t>participants receiving </a:t>
                      </a:r>
                      <a:r>
                        <a:rPr lang="en-GB" sz="2400" dirty="0" smtClean="0">
                          <a:effectLst/>
                        </a:rPr>
                        <a:t>tailored VMMC SMS intervention package compared to a</a:t>
                      </a:r>
                      <a:r>
                        <a:rPr lang="en-GB" sz="2400" baseline="0" dirty="0" smtClean="0">
                          <a:effectLst/>
                        </a:rPr>
                        <a:t> control group</a:t>
                      </a:r>
                      <a:r>
                        <a:rPr lang="en-GB" sz="2400" dirty="0" smtClean="0">
                          <a:effectLst/>
                        </a:rPr>
                        <a:t>. </a:t>
                      </a:r>
                      <a:endParaRPr lang="fr-FR" sz="2400" dirty="0">
                        <a:effectLst/>
                        <a:latin typeface="Georgia"/>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75050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2185001"/>
            <a:ext cx="1487826" cy="842441"/>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fontAlgn="auto" hangingPunct="1">
              <a:spcBef>
                <a:spcPts val="0"/>
              </a:spcBef>
              <a:spcAft>
                <a:spcPts val="0"/>
              </a:spcAft>
            </a:pPr>
            <a:r>
              <a:rPr lang="en-US" sz="1500" b="1" dirty="0" smtClean="0">
                <a:solidFill>
                  <a:prstClr val="black"/>
                </a:solidFill>
              </a:rPr>
              <a:t>Routine on- demand SMS</a:t>
            </a:r>
            <a:endParaRPr lang="en-US" sz="1500" b="1" dirty="0">
              <a:solidFill>
                <a:prstClr val="black"/>
              </a:solidFill>
            </a:endParaRPr>
          </a:p>
          <a:p>
            <a:pPr algn="ctr" eaLnBrk="1" fontAlgn="auto" hangingPunct="1">
              <a:spcBef>
                <a:spcPts val="0"/>
              </a:spcBef>
              <a:spcAft>
                <a:spcPts val="0"/>
              </a:spcAft>
            </a:pPr>
            <a:r>
              <a:rPr lang="en-US" sz="1300" i="1" dirty="0" smtClean="0">
                <a:solidFill>
                  <a:prstClr val="black"/>
                </a:solidFill>
              </a:rPr>
              <a:t>250 men</a:t>
            </a:r>
            <a:endParaRPr lang="en-US" sz="1500" i="1" dirty="0">
              <a:solidFill>
                <a:prstClr val="black"/>
              </a:solidFill>
            </a:endParaRPr>
          </a:p>
        </p:txBody>
      </p:sp>
      <p:sp>
        <p:nvSpPr>
          <p:cNvPr id="11" name="Rectangle 10"/>
          <p:cNvSpPr/>
          <p:nvPr/>
        </p:nvSpPr>
        <p:spPr>
          <a:xfrm>
            <a:off x="3306827" y="2185001"/>
            <a:ext cx="1487826" cy="842441"/>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fontAlgn="auto" hangingPunct="1">
              <a:spcBef>
                <a:spcPts val="0"/>
              </a:spcBef>
              <a:spcAft>
                <a:spcPts val="0"/>
              </a:spcAft>
            </a:pPr>
            <a:r>
              <a:rPr lang="en-US" sz="1400" b="1" dirty="0" smtClean="0">
                <a:solidFill>
                  <a:prstClr val="black"/>
                </a:solidFill>
              </a:rPr>
              <a:t>Non-tailored VMMC SMS package </a:t>
            </a:r>
          </a:p>
          <a:p>
            <a:pPr algn="ctr" eaLnBrk="1" fontAlgn="auto" hangingPunct="1">
              <a:spcBef>
                <a:spcPts val="0"/>
              </a:spcBef>
              <a:spcAft>
                <a:spcPts val="0"/>
              </a:spcAft>
            </a:pPr>
            <a:r>
              <a:rPr lang="en-US" sz="1300" i="1" dirty="0" smtClean="0">
                <a:solidFill>
                  <a:prstClr val="black"/>
                </a:solidFill>
              </a:rPr>
              <a:t>250 men</a:t>
            </a:r>
            <a:endParaRPr lang="en-US" sz="1300" dirty="0">
              <a:solidFill>
                <a:prstClr val="black"/>
              </a:solidFill>
            </a:endParaRPr>
          </a:p>
        </p:txBody>
      </p:sp>
      <p:sp>
        <p:nvSpPr>
          <p:cNvPr id="12" name="Rectangle 11"/>
          <p:cNvSpPr/>
          <p:nvPr/>
        </p:nvSpPr>
        <p:spPr>
          <a:xfrm>
            <a:off x="6817974" y="2185001"/>
            <a:ext cx="1487826" cy="842441"/>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fontAlgn="auto" hangingPunct="1">
              <a:spcBef>
                <a:spcPts val="0"/>
              </a:spcBef>
              <a:spcAft>
                <a:spcPts val="0"/>
              </a:spcAft>
            </a:pPr>
            <a:r>
              <a:rPr lang="en-US" sz="1500" b="1" dirty="0" smtClean="0">
                <a:solidFill>
                  <a:prstClr val="black"/>
                </a:solidFill>
              </a:rPr>
              <a:t>Tailored VMMC SMS package</a:t>
            </a:r>
            <a:endParaRPr lang="en-US" sz="1500" b="1" dirty="0">
              <a:solidFill>
                <a:prstClr val="black"/>
              </a:solidFill>
            </a:endParaRPr>
          </a:p>
          <a:p>
            <a:pPr algn="ctr" eaLnBrk="1" fontAlgn="auto" hangingPunct="1">
              <a:spcBef>
                <a:spcPts val="0"/>
              </a:spcBef>
              <a:spcAft>
                <a:spcPts val="0"/>
              </a:spcAft>
            </a:pPr>
            <a:r>
              <a:rPr lang="en-US" sz="1300" i="1" dirty="0" smtClean="0">
                <a:solidFill>
                  <a:prstClr val="black"/>
                </a:solidFill>
              </a:rPr>
              <a:t>250 men</a:t>
            </a:r>
            <a:endParaRPr lang="en-US" sz="1300" dirty="0">
              <a:solidFill>
                <a:prstClr val="black"/>
              </a:solidFill>
            </a:endParaRPr>
          </a:p>
        </p:txBody>
      </p:sp>
      <p:cxnSp>
        <p:nvCxnSpPr>
          <p:cNvPr id="13" name="Elbow Connector 12"/>
          <p:cNvCxnSpPr>
            <a:stCxn id="10" idx="0"/>
            <a:endCxn id="12" idx="0"/>
          </p:cNvCxnSpPr>
          <p:nvPr/>
        </p:nvCxnSpPr>
        <p:spPr>
          <a:xfrm rot="5400000" flipH="1" flipV="1">
            <a:off x="4343400" y="-1033486"/>
            <a:ext cx="12700" cy="6436974"/>
          </a:xfrm>
          <a:prstGeom prst="bentConnector3">
            <a:avLst>
              <a:gd name="adj1" fmla="val 1800000"/>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50740" y="1447800"/>
            <a:ext cx="0" cy="752294"/>
          </a:xfrm>
          <a:prstGeom prst="straightConnector1">
            <a:avLst/>
          </a:prstGeom>
          <a:ln w="19050">
            <a:solidFill>
              <a:srgbClr val="080808"/>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83730" y="962066"/>
            <a:ext cx="2565218" cy="621735"/>
          </a:xfrm>
          <a:prstGeom prst="rect">
            <a:avLst/>
          </a:prstGeom>
          <a:noFill/>
        </p:spPr>
        <p:txBody>
          <a:bodyPr wrap="square" lIns="33541" tIns="33541" rIns="33541" bIns="33541" rtlCol="0">
            <a:spAutoFit/>
          </a:bodyPr>
          <a:lstStyle/>
          <a:p>
            <a:pPr algn="ctr" eaLnBrk="1" fontAlgn="auto" hangingPunct="1">
              <a:spcBef>
                <a:spcPts val="0"/>
              </a:spcBef>
              <a:spcAft>
                <a:spcPts val="0"/>
              </a:spcAft>
            </a:pPr>
            <a:r>
              <a:rPr lang="en-US" sz="1800" b="1" dirty="0" smtClean="0">
                <a:solidFill>
                  <a:prstClr val="black"/>
                </a:solidFill>
                <a:latin typeface="Calibri"/>
              </a:rPr>
              <a:t>Three-arm randomized evaluation design</a:t>
            </a:r>
          </a:p>
        </p:txBody>
      </p:sp>
      <p:sp>
        <p:nvSpPr>
          <p:cNvPr id="18" name="Oval 17"/>
          <p:cNvSpPr/>
          <p:nvPr/>
        </p:nvSpPr>
        <p:spPr>
          <a:xfrm>
            <a:off x="216618" y="2053180"/>
            <a:ext cx="328764" cy="293827"/>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fontAlgn="auto" hangingPunct="1">
              <a:spcBef>
                <a:spcPts val="0"/>
              </a:spcBef>
              <a:spcAft>
                <a:spcPts val="0"/>
              </a:spcAft>
            </a:pPr>
            <a:r>
              <a:rPr lang="en-US" sz="1500" b="1" dirty="0">
                <a:solidFill>
                  <a:prstClr val="white"/>
                </a:solidFill>
              </a:rPr>
              <a:t>1</a:t>
            </a:r>
            <a:endParaRPr lang="en-US" sz="1900" b="1" dirty="0">
              <a:solidFill>
                <a:prstClr val="white"/>
              </a:solidFill>
            </a:endParaRPr>
          </a:p>
        </p:txBody>
      </p:sp>
      <p:sp>
        <p:nvSpPr>
          <p:cNvPr id="19" name="Oval 18"/>
          <p:cNvSpPr/>
          <p:nvPr/>
        </p:nvSpPr>
        <p:spPr>
          <a:xfrm>
            <a:off x="3142445" y="2039370"/>
            <a:ext cx="328764" cy="293827"/>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fontAlgn="auto" hangingPunct="1">
              <a:spcBef>
                <a:spcPts val="0"/>
              </a:spcBef>
              <a:spcAft>
                <a:spcPts val="0"/>
              </a:spcAft>
            </a:pPr>
            <a:r>
              <a:rPr lang="en-US" sz="1500" b="1" dirty="0">
                <a:solidFill>
                  <a:prstClr val="white"/>
                </a:solidFill>
              </a:rPr>
              <a:t>2</a:t>
            </a:r>
            <a:endParaRPr lang="en-US" sz="1900" b="1" dirty="0">
              <a:solidFill>
                <a:prstClr val="white"/>
              </a:solidFill>
            </a:endParaRPr>
          </a:p>
        </p:txBody>
      </p:sp>
      <p:sp>
        <p:nvSpPr>
          <p:cNvPr id="20" name="Oval 19"/>
          <p:cNvSpPr/>
          <p:nvPr/>
        </p:nvSpPr>
        <p:spPr>
          <a:xfrm>
            <a:off x="6650288" y="2039369"/>
            <a:ext cx="335371" cy="293827"/>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eaLnBrk="1" fontAlgn="auto" hangingPunct="1">
              <a:spcBef>
                <a:spcPts val="0"/>
              </a:spcBef>
              <a:spcAft>
                <a:spcPts val="0"/>
              </a:spcAft>
            </a:pPr>
            <a:r>
              <a:rPr lang="en-US" sz="1500" b="1" dirty="0">
                <a:solidFill>
                  <a:prstClr val="white"/>
                </a:solidFill>
              </a:rPr>
              <a:t>3</a:t>
            </a:r>
            <a:endParaRPr lang="en-US" sz="1900" b="1" dirty="0">
              <a:solidFill>
                <a:prstClr val="white"/>
              </a:solidFill>
            </a:endParaRPr>
          </a:p>
        </p:txBody>
      </p:sp>
      <p:sp>
        <p:nvSpPr>
          <p:cNvPr id="21" name="Source"/>
          <p:cNvSpPr>
            <a:spLocks noGrp="1"/>
          </p:cNvSpPr>
          <p:nvPr/>
        </p:nvSpPr>
        <p:spPr bwMode="auto">
          <a:xfrm>
            <a:off x="332538" y="3027442"/>
            <a:ext cx="1801061" cy="2048596"/>
          </a:xfrm>
          <a:prstGeom prst="rect">
            <a:avLst/>
          </a:prstGeom>
          <a:noFill/>
          <a:ln w="9525">
            <a:noFill/>
            <a:miter lim="800000"/>
            <a:headEnd/>
            <a:tailEnd/>
          </a:ln>
          <a:effectLst/>
        </p:spPr>
        <p:txBody>
          <a:bodyPr vert="horz" wrap="square" lIns="43604" tIns="43604" rIns="43604" bIns="43604"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2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0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000">
                <a:solidFill>
                  <a:schemeClr val="tx1"/>
                </a:solidFill>
                <a:latin typeface="Verdana" pitchFamily="34" charset="0"/>
              </a:defRPr>
            </a:lvl3pPr>
            <a:lvl4pPr marL="971550" indent="-206375" algn="l" defTabSz="974725" rtl="0" eaLnBrk="0" fontAlgn="base" hangingPunct="0">
              <a:spcBef>
                <a:spcPct val="20000"/>
              </a:spcBef>
              <a:spcAft>
                <a:spcPct val="0"/>
              </a:spcAft>
              <a:buClr>
                <a:schemeClr val="tx1"/>
              </a:buClr>
              <a:buChar char="-"/>
              <a:tabLst>
                <a:tab pos="914400" algn="l"/>
              </a:tabLst>
              <a:defRPr sz="10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prstClr val="black"/>
              </a:buClr>
            </a:pPr>
            <a:r>
              <a:rPr lang="en-US" sz="1300" dirty="0" smtClean="0">
                <a:solidFill>
                  <a:prstClr val="black"/>
                </a:solidFill>
                <a:latin typeface="Calibri"/>
              </a:rPr>
              <a:t>Standard counselors feedback to SMS request</a:t>
            </a:r>
          </a:p>
          <a:p>
            <a:pPr>
              <a:buClr>
                <a:prstClr val="black"/>
              </a:buClr>
            </a:pPr>
            <a:r>
              <a:rPr lang="en-US" sz="1300" b="1" u="sng" dirty="0" smtClean="0">
                <a:solidFill>
                  <a:prstClr val="black"/>
                </a:solidFill>
                <a:latin typeface="Calibri"/>
              </a:rPr>
              <a:t>NO</a:t>
            </a:r>
            <a:r>
              <a:rPr lang="en-US" sz="1300" dirty="0" smtClean="0">
                <a:solidFill>
                  <a:prstClr val="black"/>
                </a:solidFill>
                <a:latin typeface="Calibri"/>
              </a:rPr>
              <a:t> VMMC Intervention SMS package</a:t>
            </a:r>
          </a:p>
          <a:p>
            <a:pPr>
              <a:buClr>
                <a:prstClr val="black"/>
              </a:buClr>
            </a:pPr>
            <a:r>
              <a:rPr lang="en-US" sz="1300" b="1" u="sng" dirty="0" smtClean="0">
                <a:solidFill>
                  <a:prstClr val="black"/>
                </a:solidFill>
                <a:latin typeface="Calibri"/>
              </a:rPr>
              <a:t>NO</a:t>
            </a:r>
            <a:r>
              <a:rPr lang="en-US" sz="1300" u="sng" dirty="0" smtClean="0">
                <a:solidFill>
                  <a:prstClr val="black"/>
                </a:solidFill>
                <a:latin typeface="Calibri"/>
              </a:rPr>
              <a:t> </a:t>
            </a:r>
            <a:r>
              <a:rPr lang="en-US" sz="1300" dirty="0" smtClean="0">
                <a:solidFill>
                  <a:prstClr val="black"/>
                </a:solidFill>
                <a:latin typeface="Calibri"/>
              </a:rPr>
              <a:t>additional encouragement to engage counselor</a:t>
            </a:r>
            <a:endParaRPr lang="en-US" sz="1300" dirty="0">
              <a:solidFill>
                <a:prstClr val="black"/>
              </a:solidFill>
              <a:latin typeface="Calibri"/>
            </a:endParaRPr>
          </a:p>
        </p:txBody>
      </p:sp>
      <p:sp>
        <p:nvSpPr>
          <p:cNvPr id="2" name="Rectangle 1"/>
          <p:cNvSpPr/>
          <p:nvPr/>
        </p:nvSpPr>
        <p:spPr>
          <a:xfrm>
            <a:off x="287891" y="36493"/>
            <a:ext cx="8666474" cy="954107"/>
          </a:xfrm>
          <a:prstGeom prst="rect">
            <a:avLst/>
          </a:prstGeom>
        </p:spPr>
        <p:txBody>
          <a:bodyPr wrap="square">
            <a:spAutoFit/>
          </a:bodyPr>
          <a:lstStyle/>
          <a:p>
            <a:pPr eaLnBrk="1" fontAlgn="auto" hangingPunct="1">
              <a:spcBef>
                <a:spcPts val="0"/>
              </a:spcBef>
              <a:spcAft>
                <a:spcPts val="0"/>
              </a:spcAft>
            </a:pPr>
            <a:r>
              <a:rPr lang="en-US" b="1" dirty="0" smtClean="0">
                <a:solidFill>
                  <a:srgbClr val="0099FF"/>
                </a:solidFill>
                <a:latin typeface="Calibri"/>
              </a:rPr>
              <a:t>Evaluation design: </a:t>
            </a:r>
            <a:r>
              <a:rPr lang="en-US" b="1" dirty="0">
                <a:solidFill>
                  <a:srgbClr val="0099FF"/>
                </a:solidFill>
                <a:latin typeface="Calibri"/>
              </a:rPr>
              <a:t>The effects of providing </a:t>
            </a:r>
            <a:r>
              <a:rPr lang="en-US" b="1" dirty="0" smtClean="0">
                <a:solidFill>
                  <a:srgbClr val="0099FF"/>
                </a:solidFill>
                <a:latin typeface="Calibri"/>
              </a:rPr>
              <a:t>tailored SMS </a:t>
            </a:r>
            <a:r>
              <a:rPr lang="en-US" b="1" dirty="0">
                <a:solidFill>
                  <a:srgbClr val="0099FF"/>
                </a:solidFill>
                <a:latin typeface="Calibri"/>
              </a:rPr>
              <a:t>on VMMC </a:t>
            </a:r>
            <a:r>
              <a:rPr lang="en-US" b="1" dirty="0" smtClean="0">
                <a:solidFill>
                  <a:srgbClr val="0099FF"/>
                </a:solidFill>
                <a:latin typeface="Calibri"/>
              </a:rPr>
              <a:t>uptake among Ureporters aged 15-30 years</a:t>
            </a:r>
            <a:endParaRPr lang="en-US" b="1" dirty="0">
              <a:solidFill>
                <a:srgbClr val="0099FF"/>
              </a:solidFill>
              <a:latin typeface="Calibri"/>
            </a:endParaRPr>
          </a:p>
        </p:txBody>
      </p:sp>
      <p:sp>
        <p:nvSpPr>
          <p:cNvPr id="25" name="Source"/>
          <p:cNvSpPr>
            <a:spLocks noGrp="1"/>
          </p:cNvSpPr>
          <p:nvPr/>
        </p:nvSpPr>
        <p:spPr bwMode="auto">
          <a:xfrm>
            <a:off x="3178529" y="3080749"/>
            <a:ext cx="2342442" cy="1248377"/>
          </a:xfrm>
          <a:prstGeom prst="rect">
            <a:avLst/>
          </a:prstGeom>
          <a:noFill/>
          <a:ln w="9525">
            <a:noFill/>
            <a:miter lim="800000"/>
            <a:headEnd/>
            <a:tailEnd/>
          </a:ln>
          <a:effectLst/>
        </p:spPr>
        <p:txBody>
          <a:bodyPr vert="horz" wrap="square" lIns="43604" tIns="43604" rIns="43604" bIns="43604"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2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0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000">
                <a:solidFill>
                  <a:schemeClr val="tx1"/>
                </a:solidFill>
                <a:latin typeface="Verdana" pitchFamily="34" charset="0"/>
              </a:defRPr>
            </a:lvl3pPr>
            <a:lvl4pPr marL="971550" indent="-206375" algn="l" defTabSz="974725" rtl="0" eaLnBrk="0" fontAlgn="base" hangingPunct="0">
              <a:spcBef>
                <a:spcPct val="20000"/>
              </a:spcBef>
              <a:spcAft>
                <a:spcPct val="0"/>
              </a:spcAft>
              <a:buClr>
                <a:schemeClr val="tx1"/>
              </a:buClr>
              <a:buChar char="-"/>
              <a:tabLst>
                <a:tab pos="914400" algn="l"/>
              </a:tabLst>
              <a:defRPr sz="10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prstClr val="black"/>
              </a:buClr>
            </a:pPr>
            <a:r>
              <a:rPr lang="en-US" sz="1300" dirty="0" smtClean="0">
                <a:solidFill>
                  <a:prstClr val="black"/>
                </a:solidFill>
                <a:latin typeface="Calibri"/>
              </a:rPr>
              <a:t>Standard U-Report counseling</a:t>
            </a:r>
          </a:p>
          <a:p>
            <a:pPr>
              <a:buClr>
                <a:prstClr val="black"/>
              </a:buClr>
            </a:pPr>
            <a:r>
              <a:rPr lang="en-US" sz="1300" b="1" dirty="0">
                <a:solidFill>
                  <a:prstClr val="black"/>
                </a:solidFill>
                <a:latin typeface="Calibri"/>
              </a:rPr>
              <a:t>Additional </a:t>
            </a:r>
            <a:r>
              <a:rPr lang="en-US" sz="1300" dirty="0" smtClean="0">
                <a:solidFill>
                  <a:prstClr val="black"/>
                </a:solidFill>
                <a:latin typeface="Calibri"/>
              </a:rPr>
              <a:t>VMMC SMS intervention package</a:t>
            </a:r>
          </a:p>
          <a:p>
            <a:pPr>
              <a:buClr>
                <a:prstClr val="black"/>
              </a:buClr>
            </a:pPr>
            <a:r>
              <a:rPr lang="en-US" sz="1300" b="1" u="sng" dirty="0" smtClean="0">
                <a:solidFill>
                  <a:prstClr val="black"/>
                </a:solidFill>
                <a:latin typeface="Calibri"/>
              </a:rPr>
              <a:t>NOT  Tailored to stage of change</a:t>
            </a:r>
            <a:endParaRPr lang="en-US" sz="1300" b="1" dirty="0">
              <a:solidFill>
                <a:prstClr val="black"/>
              </a:solidFill>
              <a:latin typeface="Calibri"/>
            </a:endParaRPr>
          </a:p>
        </p:txBody>
      </p:sp>
      <p:sp>
        <p:nvSpPr>
          <p:cNvPr id="26" name="Source"/>
          <p:cNvSpPr>
            <a:spLocks noGrp="1"/>
          </p:cNvSpPr>
          <p:nvPr/>
        </p:nvSpPr>
        <p:spPr bwMode="auto">
          <a:xfrm>
            <a:off x="6650288" y="3055126"/>
            <a:ext cx="2363468" cy="1048323"/>
          </a:xfrm>
          <a:prstGeom prst="rect">
            <a:avLst/>
          </a:prstGeom>
          <a:noFill/>
          <a:ln w="9525">
            <a:noFill/>
            <a:miter lim="800000"/>
            <a:headEnd/>
            <a:tailEnd/>
          </a:ln>
          <a:effectLst/>
        </p:spPr>
        <p:txBody>
          <a:bodyPr vert="horz" wrap="square" lIns="43604" tIns="43604" rIns="43604" bIns="43604"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2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0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000">
                <a:solidFill>
                  <a:schemeClr val="tx1"/>
                </a:solidFill>
                <a:latin typeface="Verdana" pitchFamily="34" charset="0"/>
              </a:defRPr>
            </a:lvl3pPr>
            <a:lvl4pPr marL="971550" indent="-206375" algn="l" defTabSz="974725" rtl="0" eaLnBrk="0" fontAlgn="base" hangingPunct="0">
              <a:spcBef>
                <a:spcPct val="20000"/>
              </a:spcBef>
              <a:spcAft>
                <a:spcPct val="0"/>
              </a:spcAft>
              <a:buClr>
                <a:schemeClr val="tx1"/>
              </a:buClr>
              <a:buChar char="-"/>
              <a:tabLst>
                <a:tab pos="914400" algn="l"/>
              </a:tabLst>
              <a:defRPr sz="10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prstClr val="black"/>
              </a:buClr>
            </a:pPr>
            <a:r>
              <a:rPr lang="en-US" sz="1300" dirty="0">
                <a:solidFill>
                  <a:prstClr val="black"/>
                </a:solidFill>
                <a:latin typeface="Calibri"/>
              </a:rPr>
              <a:t>Standard U-Report counseling</a:t>
            </a:r>
          </a:p>
          <a:p>
            <a:pPr>
              <a:buClr>
                <a:prstClr val="black"/>
              </a:buClr>
            </a:pPr>
            <a:r>
              <a:rPr lang="en-US" sz="1300" dirty="0" smtClean="0">
                <a:solidFill>
                  <a:prstClr val="black"/>
                </a:solidFill>
                <a:latin typeface="Calibri"/>
              </a:rPr>
              <a:t>Additional VMMC messages</a:t>
            </a:r>
          </a:p>
          <a:p>
            <a:pPr>
              <a:buClr>
                <a:prstClr val="black"/>
              </a:buClr>
            </a:pPr>
            <a:r>
              <a:rPr lang="en-US" sz="1300" b="1" u="sng" dirty="0" smtClean="0">
                <a:solidFill>
                  <a:prstClr val="black"/>
                </a:solidFill>
                <a:latin typeface="Calibri"/>
              </a:rPr>
              <a:t>Tailored  to the stage of change</a:t>
            </a:r>
            <a:endParaRPr lang="en-US" sz="1300" b="1" u="sng" dirty="0">
              <a:solidFill>
                <a:prstClr val="black"/>
              </a:solidFill>
              <a:latin typeface="Calibri"/>
            </a:endParaRPr>
          </a:p>
        </p:txBody>
      </p:sp>
    </p:spTree>
    <p:extLst>
      <p:ext uri="{BB962C8B-B14F-4D97-AF65-F5344CB8AC3E}">
        <p14:creationId xmlns:p14="http://schemas.microsoft.com/office/powerpoint/2010/main" val="1704462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773" y="0"/>
            <a:ext cx="1903729" cy="646331"/>
          </a:xfrm>
          <a:prstGeom prst="homePlat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Query SMS 1: Baseline: U-reporter, are you circumcised? (Y/N)</a:t>
            </a:r>
            <a:endParaRPr lang="fr-FR" sz="1200" dirty="0"/>
          </a:p>
        </p:txBody>
      </p:sp>
      <p:sp>
        <p:nvSpPr>
          <p:cNvPr id="12" name="TextBox 11"/>
          <p:cNvSpPr txBox="1"/>
          <p:nvPr/>
        </p:nvSpPr>
        <p:spPr>
          <a:xfrm>
            <a:off x="-38736" y="1888476"/>
            <a:ext cx="1477662" cy="507831"/>
          </a:xfrm>
          <a:prstGeom prst="homePlate">
            <a:avLst/>
          </a:prstGeom>
          <a:noFill/>
          <a:ln>
            <a:solidFill>
              <a:schemeClr val="accent1"/>
            </a:solidFill>
          </a:ln>
        </p:spPr>
        <p:txBody>
          <a:bodyPr wrap="square" rtlCol="0">
            <a:spAutoFit/>
          </a:bodyPr>
          <a:lstStyle/>
          <a:p>
            <a:r>
              <a:rPr lang="en-US" sz="900" dirty="0" smtClean="0"/>
              <a:t>Query SMS 2: Are you ready to go for MC in the next days?</a:t>
            </a:r>
            <a:endParaRPr lang="fr-FR" sz="900" dirty="0"/>
          </a:p>
        </p:txBody>
      </p:sp>
      <p:sp>
        <p:nvSpPr>
          <p:cNvPr id="17" name="TextBox 16"/>
          <p:cNvSpPr txBox="1"/>
          <p:nvPr/>
        </p:nvSpPr>
        <p:spPr>
          <a:xfrm>
            <a:off x="-35011" y="4009303"/>
            <a:ext cx="3284447" cy="307777"/>
          </a:xfrm>
          <a:prstGeom prst="rect">
            <a:avLst/>
          </a:prstGeom>
          <a:noFill/>
        </p:spPr>
        <p:txBody>
          <a:bodyPr wrap="square" rtlCol="0">
            <a:spAutoFit/>
          </a:bodyPr>
          <a:lstStyle/>
          <a:p>
            <a:r>
              <a:rPr lang="en-US" sz="1400" b="1" dirty="0" smtClean="0"/>
              <a:t>Follow-up Month 3,6,9,12.</a:t>
            </a:r>
            <a:endParaRPr lang="fr-FR" sz="1400" b="1" dirty="0"/>
          </a:p>
        </p:txBody>
      </p:sp>
      <p:sp>
        <p:nvSpPr>
          <p:cNvPr id="21" name="Rectangle 20"/>
          <p:cNvSpPr/>
          <p:nvPr/>
        </p:nvSpPr>
        <p:spPr>
          <a:xfrm>
            <a:off x="1968204" y="72771"/>
            <a:ext cx="6477000" cy="573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All eligible participants (non-circumcised male 15-24, willing to participate, residing in Lusaka and </a:t>
            </a:r>
            <a:r>
              <a:rPr lang="en-US" sz="1600" dirty="0" err="1" smtClean="0"/>
              <a:t>Chongwe</a:t>
            </a:r>
            <a:r>
              <a:rPr lang="en-US" sz="1600" dirty="0" smtClean="0"/>
              <a:t> districts)</a:t>
            </a:r>
            <a:endParaRPr lang="fr-FR" sz="1600" dirty="0"/>
          </a:p>
        </p:txBody>
      </p:sp>
      <p:sp>
        <p:nvSpPr>
          <p:cNvPr id="22" name="Rectangle 21"/>
          <p:cNvSpPr/>
          <p:nvPr/>
        </p:nvSpPr>
        <p:spPr>
          <a:xfrm>
            <a:off x="1712574" y="1071610"/>
            <a:ext cx="1487826" cy="842441"/>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Routine on- demand SMS</a:t>
            </a:r>
            <a:endParaRPr lang="en-US" sz="1500" b="1" dirty="0">
              <a:solidFill>
                <a:schemeClr val="tx1"/>
              </a:solidFill>
            </a:endParaRPr>
          </a:p>
          <a:p>
            <a:pPr algn="ctr"/>
            <a:r>
              <a:rPr lang="en-US" sz="1300" i="1" dirty="0" smtClean="0">
                <a:solidFill>
                  <a:schemeClr val="tx1"/>
                </a:solidFill>
              </a:rPr>
              <a:t>250 men</a:t>
            </a:r>
            <a:endParaRPr lang="en-US" sz="1500" i="1" dirty="0">
              <a:solidFill>
                <a:schemeClr val="tx1"/>
              </a:solidFill>
            </a:endParaRPr>
          </a:p>
        </p:txBody>
      </p:sp>
      <p:sp>
        <p:nvSpPr>
          <p:cNvPr id="23" name="Rectangle 22"/>
          <p:cNvSpPr/>
          <p:nvPr/>
        </p:nvSpPr>
        <p:spPr>
          <a:xfrm>
            <a:off x="3604696" y="1046896"/>
            <a:ext cx="1487826" cy="842441"/>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chemeClr val="tx1"/>
                </a:solidFill>
              </a:rPr>
              <a:t>Non-boosted VMMC SMS package </a:t>
            </a:r>
          </a:p>
          <a:p>
            <a:pPr algn="ctr"/>
            <a:r>
              <a:rPr lang="en-US" sz="1300" i="1" dirty="0" smtClean="0">
                <a:solidFill>
                  <a:schemeClr val="tx1"/>
                </a:solidFill>
              </a:rPr>
              <a:t>250 men</a:t>
            </a:r>
            <a:endParaRPr lang="en-US" sz="1300" dirty="0">
              <a:solidFill>
                <a:schemeClr val="tx1"/>
              </a:solidFill>
            </a:endParaRPr>
          </a:p>
        </p:txBody>
      </p:sp>
      <p:sp>
        <p:nvSpPr>
          <p:cNvPr id="24" name="Rectangle 23"/>
          <p:cNvSpPr/>
          <p:nvPr/>
        </p:nvSpPr>
        <p:spPr>
          <a:xfrm>
            <a:off x="6534774" y="1033483"/>
            <a:ext cx="1487826" cy="842441"/>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Boosted VMMC SMS package</a:t>
            </a:r>
            <a:endParaRPr lang="en-US" sz="1500" b="1" dirty="0">
              <a:solidFill>
                <a:schemeClr val="tx1"/>
              </a:solidFill>
            </a:endParaRPr>
          </a:p>
          <a:p>
            <a:pPr algn="ctr"/>
            <a:r>
              <a:rPr lang="en-US" sz="1300" i="1" dirty="0" smtClean="0">
                <a:solidFill>
                  <a:schemeClr val="tx1"/>
                </a:solidFill>
              </a:rPr>
              <a:t>250 men</a:t>
            </a:r>
            <a:endParaRPr lang="en-US" sz="1300" dirty="0">
              <a:solidFill>
                <a:schemeClr val="tx1"/>
              </a:solidFill>
            </a:endParaRPr>
          </a:p>
        </p:txBody>
      </p:sp>
      <p:cxnSp>
        <p:nvCxnSpPr>
          <p:cNvPr id="25" name="Elbow Connector 24"/>
          <p:cNvCxnSpPr>
            <a:stCxn id="22" idx="0"/>
            <a:endCxn id="24" idx="0"/>
          </p:cNvCxnSpPr>
          <p:nvPr/>
        </p:nvCxnSpPr>
        <p:spPr>
          <a:xfrm rot="5400000" flipH="1" flipV="1">
            <a:off x="4848524" y="-1358553"/>
            <a:ext cx="38127" cy="4822200"/>
          </a:xfrm>
          <a:prstGeom prst="bentConnector3">
            <a:avLst>
              <a:gd name="adj1" fmla="val 699575"/>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548192" y="914400"/>
            <a:ext cx="328764" cy="293827"/>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a:solidFill>
                  <a:schemeClr val="bg1"/>
                </a:solidFill>
              </a:rPr>
              <a:t>1</a:t>
            </a:r>
            <a:endParaRPr lang="en-US" sz="1900" b="1" dirty="0">
              <a:solidFill>
                <a:schemeClr val="bg1"/>
              </a:solidFill>
            </a:endParaRPr>
          </a:p>
        </p:txBody>
      </p:sp>
      <p:sp>
        <p:nvSpPr>
          <p:cNvPr id="27" name="Oval 26"/>
          <p:cNvSpPr/>
          <p:nvPr/>
        </p:nvSpPr>
        <p:spPr>
          <a:xfrm>
            <a:off x="3440314" y="914399"/>
            <a:ext cx="328764" cy="293827"/>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a:solidFill>
                  <a:schemeClr val="bg1"/>
                </a:solidFill>
              </a:rPr>
              <a:t>2</a:t>
            </a:r>
            <a:endParaRPr lang="en-US" sz="1900" b="1" dirty="0">
              <a:solidFill>
                <a:schemeClr val="bg1"/>
              </a:solidFill>
            </a:endParaRPr>
          </a:p>
        </p:txBody>
      </p:sp>
      <p:sp>
        <p:nvSpPr>
          <p:cNvPr id="28" name="Oval 27"/>
          <p:cNvSpPr/>
          <p:nvPr/>
        </p:nvSpPr>
        <p:spPr>
          <a:xfrm>
            <a:off x="6338622" y="900485"/>
            <a:ext cx="335371" cy="293827"/>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a:solidFill>
                  <a:schemeClr val="bg1"/>
                </a:solidFill>
              </a:rPr>
              <a:t>3</a:t>
            </a:r>
            <a:endParaRPr lang="en-US" sz="1900" b="1" dirty="0">
              <a:solidFill>
                <a:schemeClr val="bg1"/>
              </a:solidFill>
            </a:endParaRPr>
          </a:p>
        </p:txBody>
      </p:sp>
      <p:sp>
        <p:nvSpPr>
          <p:cNvPr id="29" name="Left Brace 28"/>
          <p:cNvSpPr/>
          <p:nvPr/>
        </p:nvSpPr>
        <p:spPr>
          <a:xfrm rot="5400000">
            <a:off x="4115565" y="1475228"/>
            <a:ext cx="352807" cy="11163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TextBox 30"/>
          <p:cNvSpPr txBox="1"/>
          <p:nvPr/>
        </p:nvSpPr>
        <p:spPr>
          <a:xfrm>
            <a:off x="3519222" y="2202017"/>
            <a:ext cx="429156" cy="253916"/>
          </a:xfrm>
          <a:prstGeom prst="rect">
            <a:avLst/>
          </a:prstGeom>
          <a:solidFill>
            <a:srgbClr val="92D050"/>
          </a:solidFill>
          <a:ln>
            <a:solidFill>
              <a:schemeClr val="accent1"/>
            </a:solidFill>
          </a:ln>
        </p:spPr>
        <p:txBody>
          <a:bodyPr wrap="square" rtlCol="0">
            <a:spAutoFit/>
          </a:bodyPr>
          <a:lstStyle/>
          <a:p>
            <a:r>
              <a:rPr lang="en-US" sz="1050" dirty="0" smtClean="0"/>
              <a:t>Yes</a:t>
            </a:r>
            <a:endParaRPr lang="fr-FR" sz="1050" dirty="0"/>
          </a:p>
        </p:txBody>
      </p:sp>
      <p:sp>
        <p:nvSpPr>
          <p:cNvPr id="32" name="TextBox 31"/>
          <p:cNvSpPr txBox="1"/>
          <p:nvPr/>
        </p:nvSpPr>
        <p:spPr>
          <a:xfrm>
            <a:off x="4669170" y="2197047"/>
            <a:ext cx="429156" cy="253916"/>
          </a:xfrm>
          <a:prstGeom prst="rect">
            <a:avLst/>
          </a:prstGeom>
          <a:noFill/>
          <a:ln>
            <a:solidFill>
              <a:schemeClr val="accent1"/>
            </a:solidFill>
          </a:ln>
        </p:spPr>
        <p:txBody>
          <a:bodyPr wrap="square" rtlCol="0">
            <a:spAutoFit/>
          </a:bodyPr>
          <a:lstStyle/>
          <a:p>
            <a:r>
              <a:rPr lang="en-US" sz="1050" dirty="0" smtClean="0"/>
              <a:t>No</a:t>
            </a:r>
            <a:endParaRPr lang="fr-FR" sz="1050" dirty="0"/>
          </a:p>
        </p:txBody>
      </p:sp>
      <p:cxnSp>
        <p:nvCxnSpPr>
          <p:cNvPr id="40" name="Straight Connector 39"/>
          <p:cNvCxnSpPr/>
          <p:nvPr/>
        </p:nvCxnSpPr>
        <p:spPr>
          <a:xfrm>
            <a:off x="2456487" y="1914051"/>
            <a:ext cx="0" cy="224914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78419" y="5867400"/>
            <a:ext cx="7544181" cy="923330"/>
          </a:xfrm>
          <a:prstGeom prst="rect">
            <a:avLst/>
          </a:prstGeom>
        </p:spPr>
        <p:txBody>
          <a:bodyPr wrap="square">
            <a:spAutoFit/>
          </a:bodyPr>
          <a:lstStyle/>
          <a:p>
            <a:pPr>
              <a:lnSpc>
                <a:spcPct val="150000"/>
              </a:lnSpc>
            </a:pPr>
            <a:r>
              <a:rPr lang="en-US" sz="1200" b="1" dirty="0" smtClean="0"/>
              <a:t>Stage A: - </a:t>
            </a:r>
            <a:r>
              <a:rPr lang="en-US" sz="1200" b="1" dirty="0"/>
              <a:t>Pre-contemplation (No intention to go for MC)</a:t>
            </a:r>
          </a:p>
          <a:p>
            <a:pPr>
              <a:lnSpc>
                <a:spcPct val="150000"/>
              </a:lnSpc>
            </a:pPr>
            <a:r>
              <a:rPr lang="en-US" sz="1200" b="1" dirty="0" smtClean="0"/>
              <a:t>Stage B- </a:t>
            </a:r>
            <a:r>
              <a:rPr lang="en-US" sz="1200" b="1" dirty="0"/>
              <a:t>Contemplation (Intention to go for MC in the future)</a:t>
            </a:r>
          </a:p>
          <a:p>
            <a:pPr>
              <a:lnSpc>
                <a:spcPct val="150000"/>
              </a:lnSpc>
            </a:pPr>
            <a:r>
              <a:rPr lang="en-US" sz="1200" b="1" dirty="0" smtClean="0"/>
              <a:t>Stage C- </a:t>
            </a:r>
            <a:r>
              <a:rPr lang="en-US" sz="1200" b="1" dirty="0"/>
              <a:t>Preparation (Intention to go for MC in </a:t>
            </a:r>
            <a:r>
              <a:rPr lang="en-US" sz="1200" b="1" dirty="0" smtClean="0"/>
              <a:t>next days and steps </a:t>
            </a:r>
            <a:r>
              <a:rPr lang="en-US" sz="1200" b="1" dirty="0"/>
              <a:t>taken towards that goal)</a:t>
            </a:r>
          </a:p>
        </p:txBody>
      </p:sp>
      <p:sp>
        <p:nvSpPr>
          <p:cNvPr id="43" name="TextBox 42"/>
          <p:cNvSpPr txBox="1"/>
          <p:nvPr/>
        </p:nvSpPr>
        <p:spPr>
          <a:xfrm>
            <a:off x="-18141" y="2627783"/>
            <a:ext cx="1570452" cy="369332"/>
          </a:xfrm>
          <a:prstGeom prst="homePlate">
            <a:avLst/>
          </a:prstGeom>
          <a:noFill/>
          <a:ln>
            <a:solidFill>
              <a:schemeClr val="accent1"/>
            </a:solidFill>
          </a:ln>
        </p:spPr>
        <p:txBody>
          <a:bodyPr wrap="square" rtlCol="0">
            <a:spAutoFit/>
          </a:bodyPr>
          <a:lstStyle/>
          <a:p>
            <a:r>
              <a:rPr lang="en-US" sz="900" dirty="0" smtClean="0"/>
              <a:t>Query SMS 3: Do you plan to go for MC in future?</a:t>
            </a:r>
            <a:endParaRPr lang="fr-FR" sz="900" dirty="0"/>
          </a:p>
        </p:txBody>
      </p:sp>
      <p:grpSp>
        <p:nvGrpSpPr>
          <p:cNvPr id="53" name="Group 52"/>
          <p:cNvGrpSpPr/>
          <p:nvPr/>
        </p:nvGrpSpPr>
        <p:grpSpPr>
          <a:xfrm>
            <a:off x="4020776" y="2438403"/>
            <a:ext cx="1585900" cy="558716"/>
            <a:chOff x="4599148" y="2438403"/>
            <a:chExt cx="1585900" cy="558716"/>
          </a:xfrm>
        </p:grpSpPr>
        <p:sp>
          <p:nvSpPr>
            <p:cNvPr id="44" name="Left Brace 43"/>
            <p:cNvSpPr/>
            <p:nvPr/>
          </p:nvSpPr>
          <p:spPr>
            <a:xfrm rot="5400000">
              <a:off x="5253289" y="1985714"/>
              <a:ext cx="304800" cy="1210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TextBox 44"/>
            <p:cNvSpPr txBox="1"/>
            <p:nvPr/>
          </p:nvSpPr>
          <p:spPr>
            <a:xfrm>
              <a:off x="4599148" y="2743199"/>
              <a:ext cx="429156" cy="253916"/>
            </a:xfrm>
            <a:prstGeom prst="rect">
              <a:avLst/>
            </a:prstGeom>
            <a:solidFill>
              <a:srgbClr val="FF0000"/>
            </a:solidFill>
            <a:ln>
              <a:solidFill>
                <a:schemeClr val="accent1"/>
              </a:solidFill>
            </a:ln>
          </p:spPr>
          <p:txBody>
            <a:bodyPr wrap="square" rtlCol="0">
              <a:spAutoFit/>
            </a:bodyPr>
            <a:lstStyle/>
            <a:p>
              <a:r>
                <a:rPr lang="en-US" sz="1050" dirty="0" smtClean="0"/>
                <a:t>No</a:t>
              </a:r>
              <a:endParaRPr lang="fr-FR" sz="1050" dirty="0"/>
            </a:p>
          </p:txBody>
        </p:sp>
        <p:sp>
          <p:nvSpPr>
            <p:cNvPr id="48" name="TextBox 47"/>
            <p:cNvSpPr txBox="1"/>
            <p:nvPr/>
          </p:nvSpPr>
          <p:spPr>
            <a:xfrm>
              <a:off x="5755892" y="2743203"/>
              <a:ext cx="429156" cy="253916"/>
            </a:xfrm>
            <a:prstGeom prst="rect">
              <a:avLst/>
            </a:prstGeom>
            <a:solidFill>
              <a:srgbClr val="FFC000"/>
            </a:solidFill>
            <a:ln>
              <a:solidFill>
                <a:schemeClr val="accent1"/>
              </a:solidFill>
            </a:ln>
          </p:spPr>
          <p:txBody>
            <a:bodyPr wrap="square" rtlCol="0">
              <a:spAutoFit/>
            </a:bodyPr>
            <a:lstStyle/>
            <a:p>
              <a:r>
                <a:rPr lang="en-US" sz="1050" dirty="0" smtClean="0"/>
                <a:t>Yes</a:t>
              </a:r>
              <a:endParaRPr lang="fr-FR" sz="1050" dirty="0"/>
            </a:p>
          </p:txBody>
        </p:sp>
      </p:grpSp>
      <p:cxnSp>
        <p:nvCxnSpPr>
          <p:cNvPr id="52" name="Straight Arrow Connector 51"/>
          <p:cNvCxnSpPr/>
          <p:nvPr/>
        </p:nvCxnSpPr>
        <p:spPr>
          <a:xfrm>
            <a:off x="4348609" y="812708"/>
            <a:ext cx="0" cy="234691"/>
          </a:xfrm>
          <a:prstGeom prst="straightConnector1">
            <a:avLst/>
          </a:prstGeom>
          <a:ln w="19050">
            <a:solidFill>
              <a:srgbClr val="080808"/>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755683" y="2463845"/>
            <a:ext cx="1585900" cy="558716"/>
            <a:chOff x="4599148" y="2438403"/>
            <a:chExt cx="1585900" cy="558716"/>
          </a:xfrm>
        </p:grpSpPr>
        <p:sp>
          <p:nvSpPr>
            <p:cNvPr id="55" name="Left Brace 54"/>
            <p:cNvSpPr/>
            <p:nvPr/>
          </p:nvSpPr>
          <p:spPr>
            <a:xfrm rot="5400000">
              <a:off x="5253289" y="1985714"/>
              <a:ext cx="304800" cy="1210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TextBox 55"/>
            <p:cNvSpPr txBox="1"/>
            <p:nvPr/>
          </p:nvSpPr>
          <p:spPr>
            <a:xfrm>
              <a:off x="4599148" y="2743199"/>
              <a:ext cx="429156" cy="253916"/>
            </a:xfrm>
            <a:prstGeom prst="rect">
              <a:avLst/>
            </a:prstGeom>
            <a:solidFill>
              <a:srgbClr val="FFC000"/>
            </a:solidFill>
            <a:ln>
              <a:solidFill>
                <a:schemeClr val="accent1"/>
              </a:solidFill>
            </a:ln>
          </p:spPr>
          <p:txBody>
            <a:bodyPr wrap="square" rtlCol="0">
              <a:spAutoFit/>
            </a:bodyPr>
            <a:lstStyle/>
            <a:p>
              <a:r>
                <a:rPr lang="en-US" sz="1050" dirty="0" smtClean="0"/>
                <a:t>Yes</a:t>
              </a:r>
              <a:endParaRPr lang="fr-FR" sz="1050" dirty="0"/>
            </a:p>
          </p:txBody>
        </p:sp>
        <p:sp>
          <p:nvSpPr>
            <p:cNvPr id="57" name="TextBox 56"/>
            <p:cNvSpPr txBox="1"/>
            <p:nvPr/>
          </p:nvSpPr>
          <p:spPr>
            <a:xfrm>
              <a:off x="5755892" y="2743203"/>
              <a:ext cx="429156" cy="253916"/>
            </a:xfrm>
            <a:prstGeom prst="rect">
              <a:avLst/>
            </a:prstGeom>
            <a:solidFill>
              <a:srgbClr val="FF0000"/>
            </a:solidFill>
            <a:ln>
              <a:solidFill>
                <a:schemeClr val="accent1"/>
              </a:solidFill>
            </a:ln>
          </p:spPr>
          <p:txBody>
            <a:bodyPr wrap="square" rtlCol="0">
              <a:spAutoFit/>
            </a:bodyPr>
            <a:lstStyle/>
            <a:p>
              <a:r>
                <a:rPr lang="en-US" sz="1050" dirty="0" smtClean="0"/>
                <a:t>No</a:t>
              </a:r>
              <a:endParaRPr lang="fr-FR" sz="1050" dirty="0"/>
            </a:p>
          </p:txBody>
        </p:sp>
      </p:grpSp>
      <p:grpSp>
        <p:nvGrpSpPr>
          <p:cNvPr id="58" name="Group 57"/>
          <p:cNvGrpSpPr/>
          <p:nvPr/>
        </p:nvGrpSpPr>
        <p:grpSpPr>
          <a:xfrm>
            <a:off x="6395063" y="1875338"/>
            <a:ext cx="1585900" cy="558716"/>
            <a:chOff x="4599148" y="2438403"/>
            <a:chExt cx="1585900" cy="558716"/>
          </a:xfrm>
        </p:grpSpPr>
        <p:sp>
          <p:nvSpPr>
            <p:cNvPr id="59" name="Left Brace 58"/>
            <p:cNvSpPr/>
            <p:nvPr/>
          </p:nvSpPr>
          <p:spPr>
            <a:xfrm rot="5400000">
              <a:off x="5253289" y="1985714"/>
              <a:ext cx="304800" cy="1210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TextBox 59"/>
            <p:cNvSpPr txBox="1"/>
            <p:nvPr/>
          </p:nvSpPr>
          <p:spPr>
            <a:xfrm>
              <a:off x="4599148" y="2743199"/>
              <a:ext cx="429156" cy="253916"/>
            </a:xfrm>
            <a:prstGeom prst="rect">
              <a:avLst/>
            </a:prstGeom>
            <a:noFill/>
            <a:ln>
              <a:solidFill>
                <a:schemeClr val="accent1"/>
              </a:solidFill>
            </a:ln>
          </p:spPr>
          <p:txBody>
            <a:bodyPr wrap="square" rtlCol="0">
              <a:spAutoFit/>
            </a:bodyPr>
            <a:lstStyle/>
            <a:p>
              <a:r>
                <a:rPr lang="en-US" sz="1050" dirty="0" smtClean="0"/>
                <a:t>No</a:t>
              </a:r>
              <a:endParaRPr lang="fr-FR" sz="1050" dirty="0"/>
            </a:p>
          </p:txBody>
        </p:sp>
        <p:sp>
          <p:nvSpPr>
            <p:cNvPr id="61" name="TextBox 60"/>
            <p:cNvSpPr txBox="1"/>
            <p:nvPr/>
          </p:nvSpPr>
          <p:spPr>
            <a:xfrm>
              <a:off x="5755892" y="2743203"/>
              <a:ext cx="429156" cy="253916"/>
            </a:xfrm>
            <a:prstGeom prst="rect">
              <a:avLst/>
            </a:prstGeom>
            <a:solidFill>
              <a:srgbClr val="92D050"/>
            </a:solidFill>
            <a:ln>
              <a:solidFill>
                <a:schemeClr val="accent1"/>
              </a:solidFill>
            </a:ln>
          </p:spPr>
          <p:txBody>
            <a:bodyPr wrap="square" rtlCol="0">
              <a:spAutoFit/>
            </a:bodyPr>
            <a:lstStyle/>
            <a:p>
              <a:r>
                <a:rPr lang="en-US" sz="1050" dirty="0" smtClean="0"/>
                <a:t>Yes</a:t>
              </a:r>
              <a:endParaRPr lang="fr-FR" sz="1050" dirty="0"/>
            </a:p>
          </p:txBody>
        </p:sp>
      </p:grpSp>
      <p:sp>
        <p:nvSpPr>
          <p:cNvPr id="62" name="Rectangle 61"/>
          <p:cNvSpPr/>
          <p:nvPr/>
        </p:nvSpPr>
        <p:spPr>
          <a:xfrm>
            <a:off x="46955" y="5996459"/>
            <a:ext cx="484232" cy="1905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a:p>
        </p:txBody>
      </p:sp>
      <p:sp>
        <p:nvSpPr>
          <p:cNvPr id="63" name="Rectangle 62"/>
          <p:cNvSpPr/>
          <p:nvPr/>
        </p:nvSpPr>
        <p:spPr>
          <a:xfrm>
            <a:off x="35261" y="6273453"/>
            <a:ext cx="484232" cy="190500"/>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a:p>
        </p:txBody>
      </p:sp>
      <p:sp>
        <p:nvSpPr>
          <p:cNvPr id="64" name="Rectangle 63"/>
          <p:cNvSpPr/>
          <p:nvPr/>
        </p:nvSpPr>
        <p:spPr>
          <a:xfrm>
            <a:off x="39776" y="6510809"/>
            <a:ext cx="484232" cy="190500"/>
          </a:xfrm>
          <a:prstGeom prst="rect">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a:p>
        </p:txBody>
      </p:sp>
      <p:cxnSp>
        <p:nvCxnSpPr>
          <p:cNvPr id="66" name="Straight Connector 65"/>
          <p:cNvCxnSpPr/>
          <p:nvPr/>
        </p:nvCxnSpPr>
        <p:spPr>
          <a:xfrm>
            <a:off x="2092693" y="4163192"/>
            <a:ext cx="633759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530" y="4761471"/>
            <a:ext cx="1642044" cy="369332"/>
          </a:xfrm>
          <a:prstGeom prst="homePlate">
            <a:avLst/>
          </a:prstGeom>
          <a:noFill/>
          <a:ln>
            <a:solidFill>
              <a:schemeClr val="accent1"/>
            </a:solidFill>
          </a:ln>
        </p:spPr>
        <p:txBody>
          <a:bodyPr wrap="square" rtlCol="0">
            <a:spAutoFit/>
          </a:bodyPr>
          <a:lstStyle/>
          <a:p>
            <a:r>
              <a:rPr lang="en-US" sz="900" dirty="0" smtClean="0"/>
              <a:t>Query SMS 2: Are you ready to go for MC in next days?</a:t>
            </a:r>
            <a:endParaRPr lang="fr-FR" sz="900" dirty="0"/>
          </a:p>
        </p:txBody>
      </p:sp>
      <p:sp>
        <p:nvSpPr>
          <p:cNvPr id="68" name="TextBox 67"/>
          <p:cNvSpPr txBox="1"/>
          <p:nvPr/>
        </p:nvSpPr>
        <p:spPr>
          <a:xfrm>
            <a:off x="76200" y="5193268"/>
            <a:ext cx="1570452" cy="369332"/>
          </a:xfrm>
          <a:prstGeom prst="homePlate">
            <a:avLst/>
          </a:prstGeom>
          <a:noFill/>
          <a:ln>
            <a:solidFill>
              <a:schemeClr val="accent1"/>
            </a:solidFill>
          </a:ln>
        </p:spPr>
        <p:txBody>
          <a:bodyPr wrap="square" rtlCol="0">
            <a:spAutoFit/>
          </a:bodyPr>
          <a:lstStyle/>
          <a:p>
            <a:r>
              <a:rPr lang="en-US" sz="900" dirty="0" smtClean="0"/>
              <a:t>Query SMS 3: Do you plan to go for MC in future?</a:t>
            </a:r>
            <a:endParaRPr lang="fr-FR" sz="900" dirty="0"/>
          </a:p>
        </p:txBody>
      </p:sp>
      <p:sp>
        <p:nvSpPr>
          <p:cNvPr id="69" name="TextBox 68"/>
          <p:cNvSpPr txBox="1"/>
          <p:nvPr/>
        </p:nvSpPr>
        <p:spPr>
          <a:xfrm>
            <a:off x="68235" y="4343400"/>
            <a:ext cx="1477662" cy="369332"/>
          </a:xfrm>
          <a:prstGeom prst="homePlate">
            <a:avLst/>
          </a:prstGeom>
          <a:noFill/>
          <a:ln>
            <a:solidFill>
              <a:schemeClr val="accent1"/>
            </a:solidFill>
          </a:ln>
        </p:spPr>
        <p:txBody>
          <a:bodyPr wrap="square" rtlCol="0">
            <a:spAutoFit/>
          </a:bodyPr>
          <a:lstStyle/>
          <a:p>
            <a:r>
              <a:rPr lang="en-US" sz="900" dirty="0" smtClean="0"/>
              <a:t>Query SMS 1: Are you circumcised?</a:t>
            </a:r>
            <a:endParaRPr lang="fr-FR" sz="900" dirty="0"/>
          </a:p>
        </p:txBody>
      </p:sp>
      <p:grpSp>
        <p:nvGrpSpPr>
          <p:cNvPr id="70" name="Group 69"/>
          <p:cNvGrpSpPr/>
          <p:nvPr/>
        </p:nvGrpSpPr>
        <p:grpSpPr>
          <a:xfrm>
            <a:off x="1663537" y="4223266"/>
            <a:ext cx="1585900" cy="558716"/>
            <a:chOff x="4599148" y="2438403"/>
            <a:chExt cx="1585900" cy="558716"/>
          </a:xfrm>
        </p:grpSpPr>
        <p:sp>
          <p:nvSpPr>
            <p:cNvPr id="71" name="Left Brace 70"/>
            <p:cNvSpPr/>
            <p:nvPr/>
          </p:nvSpPr>
          <p:spPr>
            <a:xfrm rot="5400000">
              <a:off x="5253289" y="1985714"/>
              <a:ext cx="304800" cy="1210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2" name="TextBox 71"/>
            <p:cNvSpPr txBox="1"/>
            <p:nvPr/>
          </p:nvSpPr>
          <p:spPr>
            <a:xfrm>
              <a:off x="4599148" y="2743199"/>
              <a:ext cx="429156" cy="253916"/>
            </a:xfrm>
            <a:prstGeom prst="rect">
              <a:avLst/>
            </a:prstGeom>
            <a:noFill/>
            <a:ln>
              <a:solidFill>
                <a:schemeClr val="accent1"/>
              </a:solidFill>
            </a:ln>
          </p:spPr>
          <p:txBody>
            <a:bodyPr wrap="square" rtlCol="0">
              <a:spAutoFit/>
            </a:bodyPr>
            <a:lstStyle/>
            <a:p>
              <a:r>
                <a:rPr lang="en-US" sz="1050" dirty="0" smtClean="0"/>
                <a:t>No</a:t>
              </a:r>
              <a:endParaRPr lang="fr-FR" sz="1050" dirty="0"/>
            </a:p>
          </p:txBody>
        </p:sp>
        <p:sp>
          <p:nvSpPr>
            <p:cNvPr id="73" name="TextBox 72"/>
            <p:cNvSpPr txBox="1"/>
            <p:nvPr/>
          </p:nvSpPr>
          <p:spPr>
            <a:xfrm>
              <a:off x="5755892" y="2743203"/>
              <a:ext cx="429156" cy="253916"/>
            </a:xfrm>
            <a:prstGeom prst="rect">
              <a:avLst/>
            </a:prstGeom>
            <a:noFill/>
            <a:ln>
              <a:solidFill>
                <a:schemeClr val="accent1"/>
              </a:solidFill>
            </a:ln>
          </p:spPr>
          <p:txBody>
            <a:bodyPr wrap="square" rtlCol="0">
              <a:spAutoFit/>
            </a:bodyPr>
            <a:lstStyle/>
            <a:p>
              <a:r>
                <a:rPr lang="en-US" sz="1050" dirty="0" smtClean="0"/>
                <a:t>Yes</a:t>
              </a:r>
              <a:endParaRPr lang="fr-FR" sz="1050" dirty="0"/>
            </a:p>
          </p:txBody>
        </p:sp>
      </p:grpSp>
      <p:sp>
        <p:nvSpPr>
          <p:cNvPr id="74" name="Left Brace 73"/>
          <p:cNvSpPr/>
          <p:nvPr/>
        </p:nvSpPr>
        <p:spPr>
          <a:xfrm rot="5400000">
            <a:off x="4123409" y="3818807"/>
            <a:ext cx="352807" cy="11163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5" name="TextBox 74"/>
          <p:cNvSpPr txBox="1"/>
          <p:nvPr/>
        </p:nvSpPr>
        <p:spPr>
          <a:xfrm>
            <a:off x="3527066" y="4545596"/>
            <a:ext cx="429156" cy="253916"/>
          </a:xfrm>
          <a:prstGeom prst="rect">
            <a:avLst/>
          </a:prstGeom>
          <a:solidFill>
            <a:srgbClr val="92D050"/>
          </a:solidFill>
          <a:ln>
            <a:solidFill>
              <a:schemeClr val="accent1"/>
            </a:solidFill>
          </a:ln>
        </p:spPr>
        <p:txBody>
          <a:bodyPr wrap="square" rtlCol="0">
            <a:spAutoFit/>
          </a:bodyPr>
          <a:lstStyle/>
          <a:p>
            <a:r>
              <a:rPr lang="en-US" sz="1050" dirty="0" smtClean="0"/>
              <a:t>Yes</a:t>
            </a:r>
            <a:endParaRPr lang="fr-FR" sz="1050" dirty="0"/>
          </a:p>
        </p:txBody>
      </p:sp>
      <p:sp>
        <p:nvSpPr>
          <p:cNvPr id="76" name="TextBox 75"/>
          <p:cNvSpPr txBox="1"/>
          <p:nvPr/>
        </p:nvSpPr>
        <p:spPr>
          <a:xfrm>
            <a:off x="4677014" y="4540626"/>
            <a:ext cx="429156" cy="253916"/>
          </a:xfrm>
          <a:prstGeom prst="rect">
            <a:avLst/>
          </a:prstGeom>
          <a:noFill/>
          <a:ln>
            <a:solidFill>
              <a:schemeClr val="accent1"/>
            </a:solidFill>
          </a:ln>
        </p:spPr>
        <p:txBody>
          <a:bodyPr wrap="square" rtlCol="0">
            <a:spAutoFit/>
          </a:bodyPr>
          <a:lstStyle/>
          <a:p>
            <a:r>
              <a:rPr lang="en-US" sz="1050" dirty="0" smtClean="0"/>
              <a:t>No</a:t>
            </a:r>
            <a:endParaRPr lang="fr-FR" sz="1050" dirty="0"/>
          </a:p>
        </p:txBody>
      </p:sp>
      <p:grpSp>
        <p:nvGrpSpPr>
          <p:cNvPr id="77" name="Group 76"/>
          <p:cNvGrpSpPr/>
          <p:nvPr/>
        </p:nvGrpSpPr>
        <p:grpSpPr>
          <a:xfrm>
            <a:off x="4028620" y="4781982"/>
            <a:ext cx="1585900" cy="558716"/>
            <a:chOff x="4599148" y="2438403"/>
            <a:chExt cx="1585900" cy="558716"/>
          </a:xfrm>
        </p:grpSpPr>
        <p:sp>
          <p:nvSpPr>
            <p:cNvPr id="78" name="Left Brace 77"/>
            <p:cNvSpPr/>
            <p:nvPr/>
          </p:nvSpPr>
          <p:spPr>
            <a:xfrm rot="5400000">
              <a:off x="5253289" y="1985714"/>
              <a:ext cx="304800" cy="1210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9" name="TextBox 78"/>
            <p:cNvSpPr txBox="1"/>
            <p:nvPr/>
          </p:nvSpPr>
          <p:spPr>
            <a:xfrm>
              <a:off x="4599148" y="2743199"/>
              <a:ext cx="429156" cy="253916"/>
            </a:xfrm>
            <a:prstGeom prst="rect">
              <a:avLst/>
            </a:prstGeom>
            <a:solidFill>
              <a:srgbClr val="FF0000"/>
            </a:solidFill>
            <a:ln>
              <a:solidFill>
                <a:schemeClr val="accent1"/>
              </a:solidFill>
            </a:ln>
          </p:spPr>
          <p:txBody>
            <a:bodyPr wrap="square" rtlCol="0">
              <a:spAutoFit/>
            </a:bodyPr>
            <a:lstStyle/>
            <a:p>
              <a:r>
                <a:rPr lang="en-US" sz="1050" dirty="0" smtClean="0"/>
                <a:t>No</a:t>
              </a:r>
              <a:endParaRPr lang="fr-FR" sz="1050" dirty="0"/>
            </a:p>
          </p:txBody>
        </p:sp>
        <p:sp>
          <p:nvSpPr>
            <p:cNvPr id="80" name="TextBox 79"/>
            <p:cNvSpPr txBox="1"/>
            <p:nvPr/>
          </p:nvSpPr>
          <p:spPr>
            <a:xfrm>
              <a:off x="5755892" y="2743203"/>
              <a:ext cx="429156" cy="253916"/>
            </a:xfrm>
            <a:prstGeom prst="rect">
              <a:avLst/>
            </a:prstGeom>
            <a:solidFill>
              <a:srgbClr val="FFC000"/>
            </a:solidFill>
            <a:ln>
              <a:solidFill>
                <a:schemeClr val="accent1"/>
              </a:solidFill>
            </a:ln>
          </p:spPr>
          <p:txBody>
            <a:bodyPr wrap="square" rtlCol="0">
              <a:spAutoFit/>
            </a:bodyPr>
            <a:lstStyle/>
            <a:p>
              <a:r>
                <a:rPr lang="en-US" sz="1050" dirty="0" smtClean="0"/>
                <a:t>Yes</a:t>
              </a:r>
              <a:endParaRPr lang="fr-FR" sz="1050" dirty="0"/>
            </a:p>
          </p:txBody>
        </p:sp>
      </p:grpSp>
      <p:grpSp>
        <p:nvGrpSpPr>
          <p:cNvPr id="81" name="Group 80"/>
          <p:cNvGrpSpPr/>
          <p:nvPr/>
        </p:nvGrpSpPr>
        <p:grpSpPr>
          <a:xfrm>
            <a:off x="5763527" y="4807424"/>
            <a:ext cx="1585900" cy="558716"/>
            <a:chOff x="4599148" y="2438403"/>
            <a:chExt cx="1585900" cy="558716"/>
          </a:xfrm>
        </p:grpSpPr>
        <p:sp>
          <p:nvSpPr>
            <p:cNvPr id="82" name="Left Brace 81"/>
            <p:cNvSpPr/>
            <p:nvPr/>
          </p:nvSpPr>
          <p:spPr>
            <a:xfrm rot="5400000">
              <a:off x="5253289" y="1985714"/>
              <a:ext cx="304800" cy="1210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3" name="TextBox 82"/>
            <p:cNvSpPr txBox="1"/>
            <p:nvPr/>
          </p:nvSpPr>
          <p:spPr>
            <a:xfrm>
              <a:off x="4599148" y="2743199"/>
              <a:ext cx="429156" cy="253916"/>
            </a:xfrm>
            <a:prstGeom prst="rect">
              <a:avLst/>
            </a:prstGeom>
            <a:solidFill>
              <a:srgbClr val="FFC000"/>
            </a:solidFill>
            <a:ln>
              <a:solidFill>
                <a:schemeClr val="accent1"/>
              </a:solidFill>
            </a:ln>
          </p:spPr>
          <p:txBody>
            <a:bodyPr wrap="square" rtlCol="0">
              <a:spAutoFit/>
            </a:bodyPr>
            <a:lstStyle/>
            <a:p>
              <a:r>
                <a:rPr lang="en-US" sz="1050" dirty="0" smtClean="0"/>
                <a:t>Yes</a:t>
              </a:r>
              <a:endParaRPr lang="fr-FR" sz="1050" dirty="0"/>
            </a:p>
          </p:txBody>
        </p:sp>
        <p:sp>
          <p:nvSpPr>
            <p:cNvPr id="84" name="TextBox 83"/>
            <p:cNvSpPr txBox="1"/>
            <p:nvPr/>
          </p:nvSpPr>
          <p:spPr>
            <a:xfrm>
              <a:off x="5755892" y="2743203"/>
              <a:ext cx="429156" cy="253916"/>
            </a:xfrm>
            <a:prstGeom prst="rect">
              <a:avLst/>
            </a:prstGeom>
            <a:solidFill>
              <a:srgbClr val="FF0000"/>
            </a:solidFill>
            <a:ln>
              <a:solidFill>
                <a:schemeClr val="accent1"/>
              </a:solidFill>
            </a:ln>
          </p:spPr>
          <p:txBody>
            <a:bodyPr wrap="square" rtlCol="0">
              <a:spAutoFit/>
            </a:bodyPr>
            <a:lstStyle/>
            <a:p>
              <a:r>
                <a:rPr lang="en-US" sz="1050" dirty="0" smtClean="0"/>
                <a:t>No</a:t>
              </a:r>
              <a:endParaRPr lang="fr-FR" sz="1050" dirty="0"/>
            </a:p>
          </p:txBody>
        </p:sp>
      </p:grpSp>
      <p:grpSp>
        <p:nvGrpSpPr>
          <p:cNvPr id="85" name="Group 84"/>
          <p:cNvGrpSpPr/>
          <p:nvPr/>
        </p:nvGrpSpPr>
        <p:grpSpPr>
          <a:xfrm>
            <a:off x="6402907" y="4218917"/>
            <a:ext cx="1585900" cy="558716"/>
            <a:chOff x="4599148" y="2438403"/>
            <a:chExt cx="1585900" cy="558716"/>
          </a:xfrm>
        </p:grpSpPr>
        <p:sp>
          <p:nvSpPr>
            <p:cNvPr id="86" name="Left Brace 85"/>
            <p:cNvSpPr/>
            <p:nvPr/>
          </p:nvSpPr>
          <p:spPr>
            <a:xfrm rot="5400000">
              <a:off x="5253289" y="1985714"/>
              <a:ext cx="304800" cy="1210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7" name="TextBox 86"/>
            <p:cNvSpPr txBox="1"/>
            <p:nvPr/>
          </p:nvSpPr>
          <p:spPr>
            <a:xfrm>
              <a:off x="4599148" y="2743199"/>
              <a:ext cx="429156" cy="253916"/>
            </a:xfrm>
            <a:prstGeom prst="rect">
              <a:avLst/>
            </a:prstGeom>
            <a:noFill/>
            <a:ln>
              <a:solidFill>
                <a:schemeClr val="accent1"/>
              </a:solidFill>
            </a:ln>
          </p:spPr>
          <p:txBody>
            <a:bodyPr wrap="square" rtlCol="0">
              <a:spAutoFit/>
            </a:bodyPr>
            <a:lstStyle/>
            <a:p>
              <a:r>
                <a:rPr lang="en-US" sz="1050" dirty="0" smtClean="0"/>
                <a:t>No</a:t>
              </a:r>
              <a:endParaRPr lang="fr-FR" sz="1050" dirty="0"/>
            </a:p>
          </p:txBody>
        </p:sp>
        <p:sp>
          <p:nvSpPr>
            <p:cNvPr id="88" name="TextBox 87"/>
            <p:cNvSpPr txBox="1"/>
            <p:nvPr/>
          </p:nvSpPr>
          <p:spPr>
            <a:xfrm>
              <a:off x="5755892" y="2743203"/>
              <a:ext cx="429156" cy="253916"/>
            </a:xfrm>
            <a:prstGeom prst="rect">
              <a:avLst/>
            </a:prstGeom>
            <a:solidFill>
              <a:srgbClr val="92D050"/>
            </a:solidFill>
            <a:ln>
              <a:solidFill>
                <a:schemeClr val="accent1"/>
              </a:solidFill>
            </a:ln>
          </p:spPr>
          <p:txBody>
            <a:bodyPr wrap="square" rtlCol="0">
              <a:spAutoFit/>
            </a:bodyPr>
            <a:lstStyle/>
            <a:p>
              <a:r>
                <a:rPr lang="en-US" sz="1050" dirty="0" smtClean="0"/>
                <a:t>Yes</a:t>
              </a:r>
              <a:endParaRPr lang="fr-FR" sz="1050" dirty="0"/>
            </a:p>
          </p:txBody>
        </p:sp>
      </p:grpSp>
      <p:sp>
        <p:nvSpPr>
          <p:cNvPr id="95" name="Rectangle 94"/>
          <p:cNvSpPr/>
          <p:nvPr/>
        </p:nvSpPr>
        <p:spPr>
          <a:xfrm>
            <a:off x="3249436" y="3198108"/>
            <a:ext cx="5056363" cy="7435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Intervention phase (weekly SMS sent by the programme based on stage A,B,C), and ongoing two-way interaction with counselors. Repeated on a quarterly basis.</a:t>
            </a:r>
            <a:endParaRPr lang="fr-FR" sz="1600" dirty="0"/>
          </a:p>
        </p:txBody>
      </p:sp>
    </p:spTree>
    <p:extLst>
      <p:ext uri="{BB962C8B-B14F-4D97-AF65-F5344CB8AC3E}">
        <p14:creationId xmlns:p14="http://schemas.microsoft.com/office/powerpoint/2010/main" val="2983545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noAutofit/>
          </a:bodyPr>
          <a:lstStyle/>
          <a:p>
            <a:r>
              <a:rPr lang="en-US" sz="2800" b="1" dirty="0" smtClean="0">
                <a:solidFill>
                  <a:srgbClr val="0099FF"/>
                </a:solidFill>
              </a:rPr>
              <a:t>Zambia Ureport – T4D for HIV and Young people </a:t>
            </a:r>
            <a:r>
              <a:rPr lang="en-US" sz="2800" b="1" dirty="0">
                <a:solidFill>
                  <a:srgbClr val="0099FF"/>
                </a:solidFill>
              </a:rPr>
              <a:t/>
            </a:r>
            <a:br>
              <a:rPr lang="en-US" sz="2800" b="1" dirty="0">
                <a:solidFill>
                  <a:srgbClr val="0099FF"/>
                </a:solidFill>
              </a:rPr>
            </a:br>
            <a:r>
              <a:rPr lang="en-US" sz="2000" b="1" dirty="0" smtClean="0">
                <a:solidFill>
                  <a:srgbClr val="0099FF"/>
                </a:solidFill>
              </a:rPr>
              <a:t>Key functions for planning, implementation, M&amp;E and coordination</a:t>
            </a:r>
            <a:endParaRPr lang="fr-FR" sz="2000" b="1" dirty="0">
              <a:solidFill>
                <a:srgbClr val="0099FF"/>
              </a:solidFill>
            </a:endParaRPr>
          </a:p>
        </p:txBody>
      </p:sp>
      <p:sp>
        <p:nvSpPr>
          <p:cNvPr id="3" name="Content Placeholder 2"/>
          <p:cNvSpPr>
            <a:spLocks noGrp="1"/>
          </p:cNvSpPr>
          <p:nvPr>
            <p:ph sz="half" idx="1"/>
          </p:nvPr>
        </p:nvSpPr>
        <p:spPr>
          <a:xfrm>
            <a:off x="152400" y="1143000"/>
            <a:ext cx="4267200" cy="5638800"/>
          </a:xfrm>
          <a:ln>
            <a:solidFill>
              <a:srgbClr val="00B0F0"/>
            </a:solidFill>
          </a:ln>
        </p:spPr>
        <p:txBody>
          <a:bodyPr>
            <a:noAutofit/>
          </a:bodyPr>
          <a:lstStyle/>
          <a:p>
            <a:pPr marL="457200" indent="-457200">
              <a:buFont typeface="+mj-lt"/>
              <a:buAutoNum type="arabicPeriod"/>
            </a:pPr>
            <a:r>
              <a:rPr lang="en-US" sz="1800" b="1" dirty="0" smtClean="0"/>
              <a:t>ICT/T4D</a:t>
            </a:r>
          </a:p>
          <a:p>
            <a:pPr marL="457200" lvl="1" indent="-174625"/>
            <a:r>
              <a:rPr lang="en-US" sz="1400" dirty="0" smtClean="0"/>
              <a:t>Software development/iterative process</a:t>
            </a:r>
          </a:p>
          <a:p>
            <a:pPr marL="457200" lvl="1" indent="-174625"/>
            <a:r>
              <a:rPr lang="en-US" sz="1400" dirty="0" smtClean="0"/>
              <a:t>IT infrastructure installation and maintenance (servers, desktops, gateways)</a:t>
            </a:r>
          </a:p>
          <a:p>
            <a:pPr marL="457200" lvl="1" indent="-174625"/>
            <a:r>
              <a:rPr lang="en-US" sz="1400" dirty="0" smtClean="0"/>
              <a:t>Data safety, security and confidentiality</a:t>
            </a:r>
          </a:p>
          <a:p>
            <a:pPr marL="457200" lvl="1" indent="-174625"/>
            <a:r>
              <a:rPr lang="en-US" sz="1400" dirty="0" smtClean="0"/>
              <a:t>Mobile Phone Companies </a:t>
            </a:r>
            <a:r>
              <a:rPr lang="en-US" sz="1400" dirty="0" err="1" smtClean="0"/>
              <a:t>liason</a:t>
            </a:r>
            <a:r>
              <a:rPr lang="en-US" sz="1400" dirty="0" smtClean="0"/>
              <a:t>.</a:t>
            </a:r>
          </a:p>
          <a:p>
            <a:pPr lvl="1"/>
            <a:endParaRPr lang="en-US" sz="1100" dirty="0" smtClean="0"/>
          </a:p>
          <a:p>
            <a:pPr marL="457200" indent="-457200">
              <a:buFont typeface="+mj-lt"/>
              <a:buAutoNum type="arabicPeriod"/>
            </a:pPr>
            <a:r>
              <a:rPr lang="en-US" sz="1800" b="1" dirty="0" err="1"/>
              <a:t>Comms</a:t>
            </a:r>
            <a:r>
              <a:rPr lang="en-US" sz="1800" b="1" dirty="0"/>
              <a:t>/C4D</a:t>
            </a:r>
          </a:p>
          <a:p>
            <a:pPr marL="457200" lvl="1" indent="-174625"/>
            <a:r>
              <a:rPr lang="en-US" sz="1400" dirty="0"/>
              <a:t>Communication contents development</a:t>
            </a:r>
          </a:p>
          <a:p>
            <a:pPr marL="457200" lvl="1" indent="-174625"/>
            <a:r>
              <a:rPr lang="en-US" sz="1400" dirty="0"/>
              <a:t>Social mobilization for enrolment/promotion and marketing</a:t>
            </a:r>
          </a:p>
          <a:p>
            <a:pPr marL="457200" lvl="1" indent="-174625"/>
            <a:r>
              <a:rPr lang="en-US" sz="1400" dirty="0"/>
              <a:t>Engagement with social influencers (Brother for Life, Child Ambassadors)</a:t>
            </a:r>
          </a:p>
          <a:p>
            <a:pPr marL="457200" lvl="1" indent="-174625"/>
            <a:r>
              <a:rPr lang="en-US" sz="1400" dirty="0"/>
              <a:t>Web-public interface development/updatin</a:t>
            </a:r>
            <a:r>
              <a:rPr lang="en-US" sz="1400" dirty="0" smtClean="0"/>
              <a:t>g</a:t>
            </a:r>
          </a:p>
          <a:p>
            <a:pPr lvl="1"/>
            <a:endParaRPr lang="en-US" sz="1100" dirty="0" smtClean="0"/>
          </a:p>
          <a:p>
            <a:pPr marL="457200" indent="-457200">
              <a:buFont typeface="+mj-lt"/>
              <a:buAutoNum type="arabicPeriod"/>
            </a:pPr>
            <a:r>
              <a:rPr lang="en-US" sz="1800" b="1" dirty="0"/>
              <a:t>Counseling and guidance/referral</a:t>
            </a:r>
          </a:p>
          <a:p>
            <a:pPr marL="457200" lvl="1" indent="-174625"/>
            <a:r>
              <a:rPr lang="en-US" sz="1400" dirty="0"/>
              <a:t>Real time information to build life skills/HIV competencies</a:t>
            </a:r>
          </a:p>
          <a:p>
            <a:pPr marL="457200" lvl="1" indent="-174625"/>
            <a:r>
              <a:rPr lang="en-US" sz="1400" dirty="0"/>
              <a:t>Counseling and guidance to create demand/referral to services</a:t>
            </a:r>
          </a:p>
          <a:p>
            <a:pPr marL="457200" lvl="1" indent="-174625"/>
            <a:r>
              <a:rPr lang="en-US" sz="1400" dirty="0"/>
              <a:t>Provide psychosocial support</a:t>
            </a:r>
          </a:p>
          <a:p>
            <a:pPr lvl="1"/>
            <a:endParaRPr lang="en-US" sz="1100" dirty="0" smtClean="0"/>
          </a:p>
          <a:p>
            <a:pPr lvl="1"/>
            <a:endParaRPr lang="en-US" sz="1100" dirty="0" smtClean="0"/>
          </a:p>
        </p:txBody>
      </p:sp>
      <p:sp>
        <p:nvSpPr>
          <p:cNvPr id="4" name="Content Placeholder 3"/>
          <p:cNvSpPr>
            <a:spLocks noGrp="1"/>
          </p:cNvSpPr>
          <p:nvPr>
            <p:ph sz="half" idx="2"/>
          </p:nvPr>
        </p:nvSpPr>
        <p:spPr>
          <a:xfrm>
            <a:off x="4572000" y="1143000"/>
            <a:ext cx="4495800" cy="5638800"/>
          </a:xfrm>
          <a:ln>
            <a:solidFill>
              <a:srgbClr val="00B0F0"/>
            </a:solidFill>
          </a:ln>
        </p:spPr>
        <p:txBody>
          <a:bodyPr>
            <a:normAutofit fontScale="40000" lnSpcReduction="20000"/>
          </a:bodyPr>
          <a:lstStyle/>
          <a:p>
            <a:pPr marL="233363" indent="-233363">
              <a:lnSpc>
                <a:spcPct val="120000"/>
              </a:lnSpc>
              <a:buFont typeface="+mj-lt"/>
              <a:buAutoNum type="arabicPeriod" startAt="5"/>
            </a:pPr>
            <a:r>
              <a:rPr lang="en-US" sz="4200" b="1" dirty="0"/>
              <a:t>M&amp;E</a:t>
            </a:r>
          </a:p>
          <a:p>
            <a:pPr marL="739775" lvl="1" indent="-339725">
              <a:lnSpc>
                <a:spcPct val="120000"/>
              </a:lnSpc>
            </a:pPr>
            <a:r>
              <a:rPr lang="en-US" sz="3500" dirty="0"/>
              <a:t>Data analysis (quantitative and qualitative) to inform policy and programme (</a:t>
            </a:r>
            <a:r>
              <a:rPr lang="en-US" sz="3500" dirty="0" err="1"/>
              <a:t>MoRES</a:t>
            </a:r>
            <a:r>
              <a:rPr lang="en-US" sz="3500" dirty="0"/>
              <a:t>)</a:t>
            </a:r>
          </a:p>
          <a:p>
            <a:pPr marL="739775" lvl="1" indent="-339725">
              <a:lnSpc>
                <a:spcPct val="120000"/>
              </a:lnSpc>
            </a:pPr>
            <a:r>
              <a:rPr lang="en-US" sz="3500" dirty="0"/>
              <a:t>Track key indicators (process, outcomes, Impact)</a:t>
            </a:r>
          </a:p>
          <a:p>
            <a:pPr marL="739775" lvl="1" indent="-339725">
              <a:lnSpc>
                <a:spcPct val="120000"/>
              </a:lnSpc>
            </a:pPr>
            <a:r>
              <a:rPr lang="en-US" sz="3500" dirty="0"/>
              <a:t>Survey and studies</a:t>
            </a:r>
          </a:p>
          <a:p>
            <a:pPr marL="233363" indent="-233363">
              <a:lnSpc>
                <a:spcPct val="120000"/>
              </a:lnSpc>
              <a:buFont typeface="+mj-lt"/>
              <a:buAutoNum type="arabicPeriod" startAt="5"/>
            </a:pPr>
            <a:r>
              <a:rPr lang="en-US" sz="4200" b="1" dirty="0" smtClean="0"/>
              <a:t>HIV sectoral response (Health, Education, Child Protection)</a:t>
            </a:r>
          </a:p>
          <a:p>
            <a:pPr lvl="1">
              <a:lnSpc>
                <a:spcPct val="120000"/>
              </a:lnSpc>
            </a:pPr>
            <a:r>
              <a:rPr lang="en-US" sz="3500" dirty="0" smtClean="0"/>
              <a:t>Thematic areas/questions for polling.</a:t>
            </a:r>
          </a:p>
          <a:p>
            <a:pPr lvl="1">
              <a:lnSpc>
                <a:spcPct val="120000"/>
              </a:lnSpc>
            </a:pPr>
            <a:r>
              <a:rPr lang="en-US" sz="3500" dirty="0" smtClean="0"/>
              <a:t>Thematic areas and content for SMS campaign </a:t>
            </a:r>
          </a:p>
          <a:p>
            <a:pPr lvl="1">
              <a:lnSpc>
                <a:spcPct val="120000"/>
              </a:lnSpc>
            </a:pPr>
            <a:r>
              <a:rPr lang="en-US" sz="3500" dirty="0" smtClean="0"/>
              <a:t>Promotion among target groups within sectors</a:t>
            </a:r>
          </a:p>
          <a:p>
            <a:pPr lvl="1">
              <a:lnSpc>
                <a:spcPct val="120000"/>
              </a:lnSpc>
            </a:pPr>
            <a:r>
              <a:rPr lang="en-US" sz="3500" dirty="0" smtClean="0"/>
              <a:t>Utilize results of poll/campaign to inform policy and programming.</a:t>
            </a:r>
          </a:p>
          <a:p>
            <a:pPr lvl="1">
              <a:lnSpc>
                <a:spcPct val="120000"/>
              </a:lnSpc>
            </a:pPr>
            <a:endParaRPr lang="en-US" dirty="0" smtClean="0"/>
          </a:p>
          <a:p>
            <a:pPr marL="233363" indent="-233363">
              <a:lnSpc>
                <a:spcPct val="120000"/>
              </a:lnSpc>
              <a:buFont typeface="+mj-lt"/>
              <a:buAutoNum type="arabicPeriod" startAt="5"/>
            </a:pPr>
            <a:r>
              <a:rPr lang="en-US" sz="4200" b="1" dirty="0" smtClean="0"/>
              <a:t>HIV Programme </a:t>
            </a:r>
            <a:r>
              <a:rPr lang="en-US" sz="4200" b="1" dirty="0"/>
              <a:t>Coordination</a:t>
            </a:r>
          </a:p>
          <a:p>
            <a:pPr lvl="1">
              <a:lnSpc>
                <a:spcPct val="120000"/>
              </a:lnSpc>
            </a:pPr>
            <a:r>
              <a:rPr lang="en-US" sz="3500" dirty="0" smtClean="0"/>
              <a:t>Management across sector, </a:t>
            </a:r>
          </a:p>
          <a:p>
            <a:pPr lvl="1">
              <a:lnSpc>
                <a:spcPct val="120000"/>
              </a:lnSpc>
            </a:pPr>
            <a:r>
              <a:rPr lang="en-US" sz="3500" dirty="0" smtClean="0"/>
              <a:t>Enabling environment for collaboration (internal and external), </a:t>
            </a:r>
          </a:p>
          <a:p>
            <a:pPr lvl="1">
              <a:lnSpc>
                <a:spcPct val="120000"/>
              </a:lnSpc>
            </a:pPr>
            <a:r>
              <a:rPr lang="en-US" sz="3500" dirty="0" smtClean="0"/>
              <a:t>Resources mobilization and allocation</a:t>
            </a:r>
          </a:p>
          <a:p>
            <a:pPr lvl="1">
              <a:lnSpc>
                <a:spcPct val="120000"/>
              </a:lnSpc>
            </a:pPr>
            <a:r>
              <a:rPr lang="en-US" sz="3500" dirty="0" smtClean="0"/>
              <a:t>Strategic partnerships.</a:t>
            </a:r>
          </a:p>
          <a:p>
            <a:pPr>
              <a:lnSpc>
                <a:spcPct val="120000"/>
              </a:lnSpc>
            </a:pPr>
            <a:endParaRPr lang="fr-FR" dirty="0"/>
          </a:p>
        </p:txBody>
      </p:sp>
    </p:spTree>
    <p:extLst>
      <p:ext uri="{BB962C8B-B14F-4D97-AF65-F5344CB8AC3E}">
        <p14:creationId xmlns:p14="http://schemas.microsoft.com/office/powerpoint/2010/main" val="2151163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33" y="128858"/>
            <a:ext cx="8725407" cy="1828800"/>
          </a:xfrm>
          <a:noFill/>
        </p:spPr>
        <p:txBody>
          <a:bodyPr>
            <a:noAutofit/>
          </a:bodyPr>
          <a:lstStyle/>
          <a:p>
            <a:pPr algn="l"/>
            <a:r>
              <a:rPr lang="en-US" sz="4000" b="1" dirty="0" smtClean="0">
                <a:solidFill>
                  <a:srgbClr val="0099FF"/>
                </a:solidFill>
              </a:rPr>
              <a:t>The Issue (1)</a:t>
            </a:r>
            <a:br>
              <a:rPr lang="en-US" sz="4000" b="1" dirty="0" smtClean="0">
                <a:solidFill>
                  <a:srgbClr val="0099FF"/>
                </a:solidFill>
              </a:rPr>
            </a:br>
            <a:r>
              <a:rPr lang="en-US" sz="2000" b="1" dirty="0" smtClean="0">
                <a:solidFill>
                  <a:srgbClr val="0099FF"/>
                </a:solidFill>
              </a:rPr>
              <a:t>- 40</a:t>
            </a:r>
            <a:r>
              <a:rPr lang="en-US" sz="2000" b="1" dirty="0">
                <a:solidFill>
                  <a:srgbClr val="0099FF"/>
                </a:solidFill>
              </a:rPr>
              <a:t>% of new HIV infections occur among </a:t>
            </a:r>
            <a:r>
              <a:rPr lang="en-US" sz="2000" b="1" dirty="0" smtClean="0">
                <a:solidFill>
                  <a:srgbClr val="0099FF"/>
                </a:solidFill>
              </a:rPr>
              <a:t>Adolescents and youths (A&amp;Y) aged 15-24 years.</a:t>
            </a:r>
            <a:br>
              <a:rPr lang="en-US" sz="2000" b="1" dirty="0" smtClean="0">
                <a:solidFill>
                  <a:srgbClr val="0099FF"/>
                </a:solidFill>
              </a:rPr>
            </a:br>
            <a:r>
              <a:rPr lang="en-US" sz="2000" b="1" dirty="0" smtClean="0">
                <a:solidFill>
                  <a:srgbClr val="0099FF"/>
                </a:solidFill>
              </a:rPr>
              <a:t>- 3 </a:t>
            </a:r>
            <a:r>
              <a:rPr lang="en-US" sz="2000" b="1" dirty="0">
                <a:solidFill>
                  <a:srgbClr val="0099FF"/>
                </a:solidFill>
              </a:rPr>
              <a:t>HIV </a:t>
            </a:r>
            <a:r>
              <a:rPr lang="en-US" sz="2000" b="1" dirty="0" smtClean="0">
                <a:solidFill>
                  <a:srgbClr val="0099FF"/>
                </a:solidFill>
              </a:rPr>
              <a:t>infections </a:t>
            </a:r>
            <a:r>
              <a:rPr lang="en-US" sz="2000" b="1" dirty="0">
                <a:solidFill>
                  <a:srgbClr val="0099FF"/>
                </a:solidFill>
              </a:rPr>
              <a:t>per </a:t>
            </a:r>
            <a:r>
              <a:rPr lang="en-US" sz="2000" b="1" dirty="0" smtClean="0">
                <a:solidFill>
                  <a:srgbClr val="0099FF"/>
                </a:solidFill>
              </a:rPr>
              <a:t>hour; 72 per day; and 27,000 per year among A&amp;Y (15-24 years)</a:t>
            </a:r>
            <a:endParaRPr lang="en-GB" sz="1600" b="1" i="1" dirty="0">
              <a:solidFill>
                <a:srgbClr val="0099FF"/>
              </a:solidFill>
            </a:endParaRPr>
          </a:p>
        </p:txBody>
      </p:sp>
      <p:sp>
        <p:nvSpPr>
          <p:cNvPr id="3" name="Oval 2"/>
          <p:cNvSpPr/>
          <p:nvPr/>
        </p:nvSpPr>
        <p:spPr>
          <a:xfrm>
            <a:off x="4471737" y="2252217"/>
            <a:ext cx="3733800" cy="36600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4000" dirty="0" smtClean="0">
                <a:solidFill>
                  <a:prstClr val="black"/>
                </a:solidFill>
              </a:rPr>
              <a:t>72</a:t>
            </a:r>
          </a:p>
          <a:p>
            <a:pPr algn="ctr" eaLnBrk="1" fontAlgn="auto" hangingPunct="1">
              <a:spcBef>
                <a:spcPts val="0"/>
              </a:spcBef>
              <a:spcAft>
                <a:spcPts val="0"/>
              </a:spcAft>
            </a:pPr>
            <a:r>
              <a:rPr lang="en-US" sz="1800" b="1" dirty="0" smtClean="0">
                <a:solidFill>
                  <a:prstClr val="white"/>
                </a:solidFill>
              </a:rPr>
              <a:t># of new infection </a:t>
            </a:r>
            <a:r>
              <a:rPr lang="en-US" sz="1800" b="1" dirty="0">
                <a:solidFill>
                  <a:srgbClr val="FF0000"/>
                </a:solidFill>
              </a:rPr>
              <a:t>per </a:t>
            </a:r>
            <a:r>
              <a:rPr lang="en-US" sz="1800" b="1" dirty="0" smtClean="0">
                <a:solidFill>
                  <a:srgbClr val="FF0000"/>
                </a:solidFill>
              </a:rPr>
              <a:t>day</a:t>
            </a:r>
            <a:r>
              <a:rPr lang="en-US" sz="1800" b="1" dirty="0" smtClean="0">
                <a:solidFill>
                  <a:prstClr val="white"/>
                </a:solidFill>
              </a:rPr>
              <a:t> among A&amp;Y in Zambia</a:t>
            </a:r>
            <a:endParaRPr lang="en-GB" sz="1800" b="1" dirty="0">
              <a:solidFill>
                <a:prstClr val="white"/>
              </a:solidFill>
            </a:endParaRPr>
          </a:p>
        </p:txBody>
      </p:sp>
      <p:sp>
        <p:nvSpPr>
          <p:cNvPr id="4" name="Oval 3"/>
          <p:cNvSpPr/>
          <p:nvPr/>
        </p:nvSpPr>
        <p:spPr>
          <a:xfrm>
            <a:off x="76200" y="2057400"/>
            <a:ext cx="3886200" cy="399161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6000" b="1" dirty="0" smtClean="0">
                <a:solidFill>
                  <a:prstClr val="black"/>
                </a:solidFill>
              </a:rPr>
              <a:t>27,000</a:t>
            </a:r>
          </a:p>
          <a:p>
            <a:pPr algn="ctr" eaLnBrk="1" fontAlgn="auto" hangingPunct="1">
              <a:spcBef>
                <a:spcPts val="0"/>
              </a:spcBef>
              <a:spcAft>
                <a:spcPts val="0"/>
              </a:spcAft>
            </a:pPr>
            <a:r>
              <a:rPr lang="en-US" sz="1800" b="1" dirty="0" smtClean="0">
                <a:solidFill>
                  <a:prstClr val="white"/>
                </a:solidFill>
              </a:rPr>
              <a:t># of new infection </a:t>
            </a:r>
            <a:r>
              <a:rPr lang="en-US" sz="1800" b="1" dirty="0">
                <a:solidFill>
                  <a:prstClr val="white"/>
                </a:solidFill>
              </a:rPr>
              <a:t>per </a:t>
            </a:r>
            <a:r>
              <a:rPr lang="en-US" sz="1800" b="1" dirty="0" smtClean="0">
                <a:solidFill>
                  <a:prstClr val="white"/>
                </a:solidFill>
              </a:rPr>
              <a:t>year among A&amp;Y 15-24 – 60% among females</a:t>
            </a:r>
            <a:endParaRPr lang="en-GB" sz="1800" b="1" dirty="0">
              <a:solidFill>
                <a:prstClr val="white"/>
              </a:solidFill>
            </a:endParaRPr>
          </a:p>
        </p:txBody>
      </p:sp>
      <p:sp>
        <p:nvSpPr>
          <p:cNvPr id="6" name="Rectangle 5"/>
          <p:cNvSpPr/>
          <p:nvPr/>
        </p:nvSpPr>
        <p:spPr>
          <a:xfrm>
            <a:off x="3481137" y="2938017"/>
            <a:ext cx="14478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4000" dirty="0" smtClean="0">
                <a:solidFill>
                  <a:srgbClr val="FF0000"/>
                </a:solidFill>
              </a:rPr>
              <a:t>=</a:t>
            </a:r>
            <a:endParaRPr lang="en-GB" sz="14000" dirty="0">
              <a:solidFill>
                <a:srgbClr val="FF0000"/>
              </a:solidFill>
            </a:endParaRPr>
          </a:p>
        </p:txBody>
      </p:sp>
      <p:sp>
        <p:nvSpPr>
          <p:cNvPr id="7" name="Oval 6"/>
          <p:cNvSpPr/>
          <p:nvPr/>
        </p:nvSpPr>
        <p:spPr>
          <a:xfrm>
            <a:off x="7130838" y="4800600"/>
            <a:ext cx="2149398" cy="97715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b="1" dirty="0" smtClean="0">
                <a:solidFill>
                  <a:prstClr val="black"/>
                </a:solidFill>
              </a:rPr>
              <a:t>3 HIV infection per hour - Zambia</a:t>
            </a:r>
            <a:endParaRPr lang="en-GB" sz="1800" b="1" dirty="0">
              <a:solidFill>
                <a:prstClr val="black"/>
              </a:solidFill>
            </a:endParaRPr>
          </a:p>
        </p:txBody>
      </p:sp>
    </p:spTree>
    <p:extLst>
      <p:ext uri="{BB962C8B-B14F-4D97-AF65-F5344CB8AC3E}">
        <p14:creationId xmlns:p14="http://schemas.microsoft.com/office/powerpoint/2010/main" val="2976204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r>
              <a:rPr lang="en-US" sz="2400" b="1" dirty="0" smtClean="0">
                <a:solidFill>
                  <a:srgbClr val="0099FF"/>
                </a:solidFill>
              </a:rPr>
              <a:t>Illustration of the Zambia Ureport - Core functions for planning, implementation, M&amp;E, and Coordination</a:t>
            </a:r>
            <a:endParaRPr lang="fr-FR" sz="2400" b="1" dirty="0">
              <a:solidFill>
                <a:srgbClr val="0099FF"/>
              </a:solidFill>
            </a:endParaRPr>
          </a:p>
        </p:txBody>
      </p:sp>
      <p:graphicFrame>
        <p:nvGraphicFramePr>
          <p:cNvPr id="5" name="Diagram 4"/>
          <p:cNvGraphicFramePr/>
          <p:nvPr>
            <p:extLst>
              <p:ext uri="{D42A27DB-BD31-4B8C-83A1-F6EECF244321}">
                <p14:modId xmlns:p14="http://schemas.microsoft.com/office/powerpoint/2010/main" val="2180811167"/>
              </p:ext>
            </p:extLst>
          </p:nvPr>
        </p:nvGraphicFramePr>
        <p:xfrm>
          <a:off x="381000" y="9144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p:nvCxnSpPr>
        <p:spPr>
          <a:xfrm>
            <a:off x="5105400" y="2362200"/>
            <a:ext cx="6096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271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5058013"/>
            <a:ext cx="7772400" cy="1508105"/>
          </a:xfrm>
          <a:prstGeom prst="rect">
            <a:avLst/>
          </a:prstGeom>
        </p:spPr>
        <p:txBody>
          <a:bodyPr wrap="square">
            <a:spAutoFit/>
          </a:bodyPr>
          <a:lstStyle/>
          <a:p>
            <a:pPr algn="ctr"/>
            <a:r>
              <a:rPr lang="en-US" sz="2400" b="1" dirty="0" smtClean="0">
                <a:solidFill>
                  <a:srgbClr val="00B0EE"/>
                </a:solidFill>
                <a:latin typeface="Century Gothic" pitchFamily="34" charset="0"/>
              </a:rPr>
              <a:t>“All young people </a:t>
            </a:r>
            <a:r>
              <a:rPr lang="en-US" sz="2400" b="1" dirty="0">
                <a:solidFill>
                  <a:srgbClr val="00B0EE"/>
                </a:solidFill>
                <a:latin typeface="Century Gothic" pitchFamily="34" charset="0"/>
              </a:rPr>
              <a:t>have a right to </a:t>
            </a:r>
            <a:r>
              <a:rPr lang="en-US" sz="2400" b="1" dirty="0" smtClean="0">
                <a:solidFill>
                  <a:srgbClr val="00B0EE"/>
                </a:solidFill>
                <a:latin typeface="Century Gothic" pitchFamily="34" charset="0"/>
              </a:rPr>
              <a:t>comprehensive HIV information, </a:t>
            </a:r>
            <a:r>
              <a:rPr lang="en-US" sz="2400" b="1" dirty="0">
                <a:solidFill>
                  <a:srgbClr val="00B0EE"/>
                </a:solidFill>
                <a:latin typeface="Century Gothic" pitchFamily="34" charset="0"/>
              </a:rPr>
              <a:t>and the means to act on this </a:t>
            </a:r>
            <a:r>
              <a:rPr lang="en-US" sz="2400" b="1" dirty="0" smtClean="0">
                <a:solidFill>
                  <a:srgbClr val="00B0EE"/>
                </a:solidFill>
                <a:latin typeface="Century Gothic" pitchFamily="34" charset="0"/>
              </a:rPr>
              <a:t>knowledge to achieve an AIDS-free Zambia.” </a:t>
            </a:r>
          </a:p>
          <a:p>
            <a:pPr algn="ctr"/>
            <a:r>
              <a:rPr lang="en-US" sz="1800" b="1" i="1" dirty="0" smtClean="0">
                <a:latin typeface="Century Gothic" pitchFamily="34" charset="0"/>
              </a:rPr>
              <a:t>Bishop Banda, NAC Chairperson  </a:t>
            </a:r>
            <a:endParaRPr lang="en-US" sz="1800" b="1" i="1" dirty="0">
              <a:latin typeface="Century Gothic" pitchFamily="34" charset="0"/>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7822"/>
            <a:ext cx="9124741" cy="41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429000"/>
            <a:ext cx="1371600" cy="500708"/>
          </a:xfrm>
          <a:prstGeom prst="rect">
            <a:avLst/>
          </a:prstGeom>
          <a:noFill/>
        </p:spPr>
      </p:pic>
    </p:spTree>
    <p:extLst>
      <p:ext uri="{BB962C8B-B14F-4D97-AF65-F5344CB8AC3E}">
        <p14:creationId xmlns:p14="http://schemas.microsoft.com/office/powerpoint/2010/main" val="2165681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52400"/>
            <a:ext cx="8991600" cy="1143000"/>
          </a:xfrm>
          <a:noFill/>
        </p:spPr>
        <p:txBody>
          <a:bodyPr>
            <a:normAutofit fontScale="90000"/>
          </a:bodyPr>
          <a:lstStyle/>
          <a:p>
            <a:pPr algn="l"/>
            <a:r>
              <a:rPr lang="en-US" b="1" dirty="0">
                <a:solidFill>
                  <a:srgbClr val="0099FF"/>
                </a:solidFill>
              </a:rPr>
              <a:t>The </a:t>
            </a:r>
            <a:r>
              <a:rPr lang="en-US" b="1" dirty="0" smtClean="0">
                <a:solidFill>
                  <a:srgbClr val="0099FF"/>
                </a:solidFill>
              </a:rPr>
              <a:t>Issue (2)</a:t>
            </a:r>
            <a:r>
              <a:rPr lang="en-US" b="1" dirty="0">
                <a:solidFill>
                  <a:srgbClr val="0099FF"/>
                </a:solidFill>
              </a:rPr>
              <a:t/>
            </a:r>
            <a:br>
              <a:rPr lang="en-US" b="1" dirty="0">
                <a:solidFill>
                  <a:srgbClr val="0099FF"/>
                </a:solidFill>
              </a:rPr>
            </a:br>
            <a:r>
              <a:rPr lang="en-US" sz="3200" b="1" dirty="0" smtClean="0">
                <a:solidFill>
                  <a:srgbClr val="0099FF"/>
                </a:solidFill>
              </a:rPr>
              <a:t>Slow progress in achieving HIV Prevention Priority Results for A&amp;Y in Zambia</a:t>
            </a:r>
            <a:endParaRPr lang="en-US" sz="3200" b="1" dirty="0">
              <a:solidFill>
                <a:srgbClr val="0099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31766775"/>
              </p:ext>
            </p:extLst>
          </p:nvPr>
        </p:nvGraphicFramePr>
        <p:xfrm>
          <a:off x="76200" y="1524001"/>
          <a:ext cx="9067799" cy="4818640"/>
        </p:xfrm>
        <a:graphic>
          <a:graphicData uri="http://schemas.openxmlformats.org/drawingml/2006/table">
            <a:tbl>
              <a:tblPr firstRow="1" firstCol="1" bandRow="1"/>
              <a:tblGrid>
                <a:gridCol w="2133600"/>
                <a:gridCol w="2209800"/>
                <a:gridCol w="2286000"/>
                <a:gridCol w="2438399"/>
              </a:tblGrid>
              <a:tr h="1002633">
                <a:tc>
                  <a:txBody>
                    <a:bodyPr/>
                    <a:lstStyle/>
                    <a:p>
                      <a:pPr marL="0" marR="0" indent="0" algn="l">
                        <a:spcBef>
                          <a:spcPts val="0"/>
                        </a:spcBef>
                        <a:spcAft>
                          <a:spcPts val="0"/>
                        </a:spcAft>
                        <a:buFont typeface="Arial" pitchFamily="34" charset="0"/>
                        <a:buNone/>
                      </a:pPr>
                      <a:r>
                        <a:rPr lang="en-US" sz="2000" b="1" dirty="0" smtClean="0">
                          <a:effectLst/>
                          <a:latin typeface="Calibri"/>
                          <a:ea typeface="Times New Roman"/>
                        </a:rPr>
                        <a:t>1- % </a:t>
                      </a:r>
                      <a:r>
                        <a:rPr lang="en-US" sz="2000" b="1" dirty="0">
                          <a:effectLst/>
                          <a:latin typeface="Calibri"/>
                          <a:ea typeface="Times New Roman"/>
                        </a:rPr>
                        <a:t>of Young People 15-24 with Comprehensive </a:t>
                      </a:r>
                      <a:r>
                        <a:rPr lang="en-US" sz="2000" b="1" dirty="0" smtClean="0">
                          <a:effectLst/>
                          <a:latin typeface="Calibri"/>
                          <a:ea typeface="Times New Roman"/>
                        </a:rPr>
                        <a:t>Knowledge about HIV.</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EE"/>
                    </a:solidFill>
                  </a:tcPr>
                </a:tc>
                <a:tc>
                  <a:txBody>
                    <a:bodyPr/>
                    <a:lstStyle/>
                    <a:p>
                      <a:pPr marL="0" marR="0" indent="0" algn="l">
                        <a:spcBef>
                          <a:spcPts val="0"/>
                        </a:spcBef>
                        <a:spcAft>
                          <a:spcPts val="0"/>
                        </a:spcAft>
                        <a:buFont typeface="Arial" pitchFamily="34" charset="0"/>
                        <a:buNone/>
                      </a:pPr>
                      <a:r>
                        <a:rPr lang="en-US" sz="2000" b="1" dirty="0" smtClean="0">
                          <a:effectLst/>
                          <a:latin typeface="Calibri"/>
                          <a:ea typeface="Times New Roman"/>
                        </a:rPr>
                        <a:t>2- % </a:t>
                      </a:r>
                      <a:r>
                        <a:rPr lang="en-US" sz="2000" b="1" dirty="0">
                          <a:effectLst/>
                          <a:latin typeface="Calibri"/>
                          <a:ea typeface="Times New Roman"/>
                        </a:rPr>
                        <a:t>of Young People </a:t>
                      </a:r>
                      <a:r>
                        <a:rPr lang="en-US" sz="2000" b="1" dirty="0" smtClean="0">
                          <a:effectLst/>
                          <a:latin typeface="Calibri"/>
                          <a:ea typeface="Times New Roman"/>
                        </a:rPr>
                        <a:t>15-24 </a:t>
                      </a:r>
                      <a:r>
                        <a:rPr lang="en-US" sz="2000" b="1" dirty="0">
                          <a:effectLst/>
                          <a:latin typeface="Calibri"/>
                          <a:ea typeface="Times New Roman"/>
                        </a:rPr>
                        <a:t>with multiple partners who reported condom use at last sex</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EE"/>
                    </a:solidFill>
                  </a:tcPr>
                </a:tc>
                <a:tc>
                  <a:txBody>
                    <a:bodyPr/>
                    <a:lstStyle/>
                    <a:p>
                      <a:pPr marL="0" marR="0" indent="0" algn="l">
                        <a:spcBef>
                          <a:spcPts val="0"/>
                        </a:spcBef>
                        <a:spcAft>
                          <a:spcPts val="0"/>
                        </a:spcAft>
                        <a:buFont typeface="+mj-lt"/>
                        <a:buNone/>
                      </a:pPr>
                      <a:r>
                        <a:rPr lang="en-US" sz="2000" b="1" dirty="0" smtClean="0">
                          <a:effectLst/>
                          <a:latin typeface="Calibri"/>
                          <a:ea typeface="Times New Roman"/>
                        </a:rPr>
                        <a:t>3- % </a:t>
                      </a:r>
                      <a:r>
                        <a:rPr lang="en-US" sz="2000" b="1" dirty="0">
                          <a:effectLst/>
                          <a:latin typeface="Calibri"/>
                          <a:ea typeface="Times New Roman"/>
                        </a:rPr>
                        <a:t>of Young People </a:t>
                      </a:r>
                      <a:endParaRPr lang="en-US" sz="2000" b="1" dirty="0" smtClean="0">
                        <a:effectLst/>
                        <a:latin typeface="Calibri"/>
                        <a:ea typeface="Times New Roman"/>
                      </a:endParaRPr>
                    </a:p>
                    <a:p>
                      <a:pPr marL="0" marR="0" indent="0" algn="l">
                        <a:spcBef>
                          <a:spcPts val="0"/>
                        </a:spcBef>
                        <a:spcAft>
                          <a:spcPts val="0"/>
                        </a:spcAft>
                        <a:buFont typeface="+mj-lt"/>
                        <a:buNone/>
                      </a:pPr>
                      <a:r>
                        <a:rPr lang="en-US" sz="2000" b="1" dirty="0" smtClean="0">
                          <a:effectLst/>
                          <a:latin typeface="Calibri"/>
                          <a:ea typeface="Times New Roman"/>
                        </a:rPr>
                        <a:t>15-24 </a:t>
                      </a:r>
                      <a:r>
                        <a:rPr lang="en-US" sz="2000" b="1" dirty="0">
                          <a:effectLst/>
                          <a:latin typeface="Calibri"/>
                          <a:ea typeface="Times New Roman"/>
                        </a:rPr>
                        <a:t>who have had an HIV test and received results in the past 12 months</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EE"/>
                    </a:solidFill>
                  </a:tcPr>
                </a:tc>
                <a:tc>
                  <a:txBody>
                    <a:bodyPr/>
                    <a:lstStyle/>
                    <a:p>
                      <a:pPr marL="0" marR="0" indent="0" algn="l">
                        <a:spcBef>
                          <a:spcPts val="0"/>
                        </a:spcBef>
                        <a:spcAft>
                          <a:spcPts val="0"/>
                        </a:spcAft>
                        <a:buFont typeface="+mj-lt"/>
                        <a:buNone/>
                      </a:pPr>
                      <a:r>
                        <a:rPr lang="en-US" sz="2000" b="1" dirty="0" smtClean="0">
                          <a:effectLst/>
                          <a:latin typeface="+mn-lt"/>
                          <a:ea typeface="Times New Roman"/>
                        </a:rPr>
                        <a:t>4- % of Young men </a:t>
                      </a:r>
                    </a:p>
                    <a:p>
                      <a:pPr marL="0" marR="0" indent="0" algn="l">
                        <a:spcBef>
                          <a:spcPts val="0"/>
                        </a:spcBef>
                        <a:spcAft>
                          <a:spcPts val="0"/>
                        </a:spcAft>
                        <a:buFont typeface="+mj-lt"/>
                        <a:buNone/>
                      </a:pPr>
                      <a:r>
                        <a:rPr lang="en-US" sz="2000" b="1" dirty="0" smtClean="0">
                          <a:effectLst/>
                          <a:latin typeface="+mn-lt"/>
                          <a:ea typeface="Times New Roman"/>
                        </a:rPr>
                        <a:t>15-24 who are circumcised</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EE"/>
                    </a:solidFill>
                  </a:tcPr>
                </a:tc>
              </a:tr>
              <a:tr h="1219199">
                <a:tc>
                  <a:txBody>
                    <a:bodyPr/>
                    <a:lstStyle/>
                    <a:p>
                      <a:pPr marL="0" marR="0" algn="l">
                        <a:spcBef>
                          <a:spcPts val="0"/>
                        </a:spcBef>
                        <a:spcAft>
                          <a:spcPts val="0"/>
                        </a:spcAft>
                      </a:pPr>
                      <a:r>
                        <a:rPr lang="en-US" sz="1800" b="1" dirty="0" smtClean="0">
                          <a:solidFill>
                            <a:srgbClr val="FF0000"/>
                          </a:solidFill>
                          <a:effectLst/>
                          <a:latin typeface="Calibri"/>
                          <a:ea typeface="Times New Roman"/>
                        </a:rPr>
                        <a:t>ZAMBIA (BSS 2009)</a:t>
                      </a:r>
                    </a:p>
                    <a:p>
                      <a:pPr marL="0" marR="0" algn="l">
                        <a:spcBef>
                          <a:spcPts val="0"/>
                        </a:spcBef>
                        <a:spcAft>
                          <a:spcPts val="0"/>
                        </a:spcAft>
                      </a:pPr>
                      <a:r>
                        <a:rPr lang="en-US" sz="1800" b="1" dirty="0" smtClean="0">
                          <a:solidFill>
                            <a:srgbClr val="FF0000"/>
                          </a:solidFill>
                          <a:effectLst/>
                          <a:latin typeface="Calibri"/>
                          <a:ea typeface="Times New Roman"/>
                        </a:rPr>
                        <a:t>Females:</a:t>
                      </a:r>
                      <a:r>
                        <a:rPr lang="en-US" sz="1800" b="1" baseline="0" dirty="0">
                          <a:solidFill>
                            <a:srgbClr val="FF0000"/>
                          </a:solidFill>
                          <a:effectLst/>
                          <a:latin typeface="Times New Roman"/>
                          <a:ea typeface="Times New Roman"/>
                        </a:rPr>
                        <a:t> </a:t>
                      </a:r>
                      <a:r>
                        <a:rPr lang="en-US" sz="1800" b="1" dirty="0" smtClean="0">
                          <a:solidFill>
                            <a:srgbClr val="FF0000"/>
                          </a:solidFill>
                          <a:effectLst/>
                          <a:latin typeface="Calibri"/>
                          <a:ea typeface="Times New Roman"/>
                        </a:rPr>
                        <a:t>– 38%</a:t>
                      </a:r>
                      <a:endParaRPr lang="en-US" sz="1800" b="1" dirty="0">
                        <a:solidFill>
                          <a:srgbClr val="FF0000"/>
                        </a:solidFill>
                        <a:effectLst/>
                        <a:latin typeface="Times New Roman"/>
                        <a:ea typeface="Times New Roman"/>
                      </a:endParaRPr>
                    </a:p>
                    <a:p>
                      <a:pPr marL="0" marR="0" algn="l">
                        <a:spcBef>
                          <a:spcPts val="0"/>
                        </a:spcBef>
                        <a:spcAft>
                          <a:spcPts val="0"/>
                        </a:spcAft>
                      </a:pPr>
                      <a:r>
                        <a:rPr lang="en-US" sz="1800" b="1" dirty="0" smtClean="0">
                          <a:solidFill>
                            <a:srgbClr val="FF0000"/>
                          </a:solidFill>
                          <a:effectLst/>
                          <a:latin typeface="Calibri"/>
                          <a:ea typeface="Times New Roman"/>
                        </a:rPr>
                        <a:t>Male: – 41%</a:t>
                      </a:r>
                      <a:endParaRPr lang="en-US" sz="1800" b="1"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0"/>
                        </a:spcBef>
                        <a:spcAft>
                          <a:spcPts val="0"/>
                        </a:spcAft>
                      </a:pPr>
                      <a:r>
                        <a:rPr lang="en-US" sz="1800" b="1" dirty="0" smtClean="0">
                          <a:solidFill>
                            <a:srgbClr val="FF0000"/>
                          </a:solidFill>
                          <a:effectLst/>
                          <a:latin typeface="+mn-lt"/>
                          <a:ea typeface="Times New Roman"/>
                        </a:rPr>
                        <a:t>ZAMBIA (DHS 2007)</a:t>
                      </a:r>
                    </a:p>
                    <a:p>
                      <a:pPr marL="0" marR="0" algn="l">
                        <a:spcBef>
                          <a:spcPts val="0"/>
                        </a:spcBef>
                        <a:spcAft>
                          <a:spcPts val="0"/>
                        </a:spcAft>
                      </a:pPr>
                      <a:r>
                        <a:rPr lang="en-US" sz="1800" b="1" dirty="0" smtClean="0">
                          <a:solidFill>
                            <a:srgbClr val="FF0000"/>
                          </a:solidFill>
                          <a:effectLst/>
                          <a:latin typeface="+mn-lt"/>
                          <a:ea typeface="Times New Roman"/>
                        </a:rPr>
                        <a:t>Females:</a:t>
                      </a:r>
                      <a:r>
                        <a:rPr lang="en-US" sz="1800" b="1" baseline="0" dirty="0" smtClean="0">
                          <a:solidFill>
                            <a:srgbClr val="FF0000"/>
                          </a:solidFill>
                          <a:effectLst/>
                          <a:latin typeface="Times New Roman"/>
                          <a:ea typeface="Times New Roman"/>
                        </a:rPr>
                        <a:t> </a:t>
                      </a:r>
                      <a:r>
                        <a:rPr lang="en-US" sz="1800" b="1" dirty="0" smtClean="0">
                          <a:solidFill>
                            <a:srgbClr val="FF0000"/>
                          </a:solidFill>
                          <a:effectLst/>
                          <a:latin typeface="+mn-lt"/>
                          <a:ea typeface="Times New Roman"/>
                        </a:rPr>
                        <a:t>– 35%</a:t>
                      </a:r>
                      <a:endParaRPr lang="en-US" sz="1800" b="1" dirty="0" smtClean="0">
                        <a:solidFill>
                          <a:srgbClr val="FF0000"/>
                        </a:solidFill>
                        <a:effectLst/>
                        <a:latin typeface="Times New Roman"/>
                        <a:ea typeface="Times New Roman"/>
                      </a:endParaRPr>
                    </a:p>
                    <a:p>
                      <a:pPr marL="0" marR="0" algn="l">
                        <a:spcBef>
                          <a:spcPts val="0"/>
                        </a:spcBef>
                        <a:spcAft>
                          <a:spcPts val="0"/>
                        </a:spcAft>
                      </a:pPr>
                      <a:r>
                        <a:rPr lang="en-US" sz="1800" b="1" dirty="0" smtClean="0">
                          <a:solidFill>
                            <a:srgbClr val="FF0000"/>
                          </a:solidFill>
                          <a:effectLst/>
                          <a:latin typeface="+mn-lt"/>
                          <a:ea typeface="Times New Roman"/>
                        </a:rPr>
                        <a:t>Male: – 41%</a:t>
                      </a:r>
                      <a:endParaRPr lang="en-US" sz="1800" b="1"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0"/>
                        </a:spcBef>
                        <a:spcAft>
                          <a:spcPts val="0"/>
                        </a:spcAft>
                      </a:pPr>
                      <a:r>
                        <a:rPr lang="en-US" sz="1800" b="1" dirty="0" smtClean="0">
                          <a:solidFill>
                            <a:srgbClr val="00B050"/>
                          </a:solidFill>
                          <a:effectLst/>
                          <a:latin typeface="+mn-lt"/>
                          <a:ea typeface="Times New Roman"/>
                        </a:rPr>
                        <a:t>ZAMBIA (DHS 2007)</a:t>
                      </a:r>
                    </a:p>
                    <a:p>
                      <a:pPr marL="0" marR="0" algn="l">
                        <a:spcBef>
                          <a:spcPts val="0"/>
                        </a:spcBef>
                        <a:spcAft>
                          <a:spcPts val="0"/>
                        </a:spcAft>
                      </a:pPr>
                      <a:r>
                        <a:rPr lang="en-US" sz="1800" b="1" dirty="0" smtClean="0">
                          <a:solidFill>
                            <a:srgbClr val="00B050"/>
                          </a:solidFill>
                          <a:effectLst/>
                          <a:latin typeface="+mn-lt"/>
                          <a:ea typeface="Times New Roman"/>
                        </a:rPr>
                        <a:t>Females:</a:t>
                      </a:r>
                      <a:r>
                        <a:rPr lang="en-US" sz="1800" b="1" baseline="0" dirty="0" smtClean="0">
                          <a:solidFill>
                            <a:srgbClr val="00B050"/>
                          </a:solidFill>
                          <a:effectLst/>
                          <a:latin typeface="Times New Roman"/>
                          <a:ea typeface="Times New Roman"/>
                        </a:rPr>
                        <a:t> </a:t>
                      </a:r>
                      <a:r>
                        <a:rPr lang="en-US" sz="1800" b="1" dirty="0" smtClean="0">
                          <a:solidFill>
                            <a:srgbClr val="00B050"/>
                          </a:solidFill>
                          <a:effectLst/>
                          <a:latin typeface="+mn-lt"/>
                          <a:ea typeface="Times New Roman"/>
                        </a:rPr>
                        <a:t>– 42</a:t>
                      </a:r>
                      <a:r>
                        <a:rPr lang="en-US" sz="1800" b="1" baseline="0" dirty="0" smtClean="0">
                          <a:solidFill>
                            <a:srgbClr val="00B050"/>
                          </a:solidFill>
                          <a:effectLst/>
                          <a:latin typeface="+mn-lt"/>
                          <a:ea typeface="Times New Roman"/>
                        </a:rPr>
                        <a:t> </a:t>
                      </a:r>
                      <a:r>
                        <a:rPr lang="en-US" sz="1800" b="1" dirty="0" smtClean="0">
                          <a:solidFill>
                            <a:srgbClr val="00B050"/>
                          </a:solidFill>
                          <a:effectLst/>
                          <a:latin typeface="+mn-lt"/>
                          <a:ea typeface="Times New Roman"/>
                        </a:rPr>
                        <a:t>%</a:t>
                      </a:r>
                      <a:endParaRPr lang="en-US" sz="1800" b="1" dirty="0" smtClean="0">
                        <a:solidFill>
                          <a:srgbClr val="00B050"/>
                        </a:solidFill>
                        <a:effectLst/>
                        <a:latin typeface="Times New Roman"/>
                        <a:ea typeface="Times New Roman"/>
                      </a:endParaRPr>
                    </a:p>
                    <a:p>
                      <a:pPr marL="0" marR="0" algn="l">
                        <a:spcBef>
                          <a:spcPts val="0"/>
                        </a:spcBef>
                        <a:spcAft>
                          <a:spcPts val="0"/>
                        </a:spcAft>
                      </a:pPr>
                      <a:r>
                        <a:rPr lang="en-US" sz="1800" b="1" dirty="0" smtClean="0">
                          <a:solidFill>
                            <a:srgbClr val="00B050"/>
                          </a:solidFill>
                          <a:effectLst/>
                          <a:latin typeface="+mn-lt"/>
                          <a:ea typeface="Times New Roman"/>
                        </a:rPr>
                        <a:t>Male: – 21%</a:t>
                      </a:r>
                      <a:endParaRPr lang="en-US" sz="1800" b="1" dirty="0">
                        <a:solidFill>
                          <a:srgbClr val="00B05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0"/>
                        </a:spcBef>
                        <a:spcAft>
                          <a:spcPts val="0"/>
                        </a:spcAft>
                      </a:pPr>
                      <a:r>
                        <a:rPr lang="en-US" sz="1800" b="1" dirty="0" smtClean="0">
                          <a:solidFill>
                            <a:srgbClr val="FF0000"/>
                          </a:solidFill>
                          <a:effectLst/>
                          <a:latin typeface="+mn-lt"/>
                          <a:ea typeface="Times New Roman"/>
                        </a:rPr>
                        <a:t>ZAMBIA (DHS 2007)</a:t>
                      </a:r>
                    </a:p>
                    <a:p>
                      <a:pPr marL="0" marR="0" algn="l">
                        <a:spcBef>
                          <a:spcPts val="0"/>
                        </a:spcBef>
                        <a:spcAft>
                          <a:spcPts val="0"/>
                        </a:spcAft>
                      </a:pPr>
                      <a:r>
                        <a:rPr lang="en-US" sz="1800" b="1" dirty="0" smtClean="0">
                          <a:solidFill>
                            <a:srgbClr val="FF0000"/>
                          </a:solidFill>
                          <a:effectLst/>
                          <a:latin typeface="+mn-lt"/>
                          <a:ea typeface="Times New Roman"/>
                        </a:rPr>
                        <a:t>Male: – 11.5%</a:t>
                      </a:r>
                      <a:endParaRPr lang="en-US" sz="1800" b="1" dirty="0" smtClean="0">
                        <a:solidFill>
                          <a:srgbClr val="FF0000"/>
                        </a:solidFill>
                        <a:effectLst/>
                        <a:latin typeface="Times New Roman"/>
                        <a:ea typeface="Times New Roman"/>
                      </a:endParaRPr>
                    </a:p>
                    <a:p>
                      <a:pPr marL="0" marR="0" algn="l">
                        <a:spcBef>
                          <a:spcPts val="0"/>
                        </a:spcBef>
                        <a:spcAft>
                          <a:spcPts val="0"/>
                        </a:spcAft>
                      </a:pPr>
                      <a:endParaRPr lang="en-US" sz="1800" b="1" dirty="0">
                        <a:solidFill>
                          <a:srgbClr val="00B05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70641">
                <a:tc>
                  <a:txBody>
                    <a:bodyPr/>
                    <a:lstStyle/>
                    <a:p>
                      <a:pPr marL="0" marR="0" algn="l">
                        <a:spcBef>
                          <a:spcPts val="0"/>
                        </a:spcBef>
                        <a:spcAft>
                          <a:spcPts val="0"/>
                        </a:spcAft>
                      </a:pPr>
                      <a:endParaRPr lang="en-US" sz="1800" b="1" dirty="0" smtClean="0">
                        <a:solidFill>
                          <a:schemeClr val="tx1"/>
                        </a:solidFill>
                        <a:effectLst/>
                        <a:latin typeface="Arial" pitchFamily="34" charset="0"/>
                        <a:ea typeface="Times New Roman"/>
                        <a:cs typeface="Arial" pitchFamily="34" charset="0"/>
                      </a:endParaRPr>
                    </a:p>
                    <a:p>
                      <a:pPr marL="0" marR="0" algn="l">
                        <a:spcBef>
                          <a:spcPts val="0"/>
                        </a:spcBef>
                        <a:spcAft>
                          <a:spcPts val="0"/>
                        </a:spcAft>
                      </a:pPr>
                      <a:r>
                        <a:rPr lang="en-US" sz="1800" b="1" dirty="0" smtClean="0">
                          <a:solidFill>
                            <a:schemeClr val="tx1"/>
                          </a:solidFill>
                          <a:effectLst/>
                          <a:latin typeface="Arial" pitchFamily="34" charset="0"/>
                          <a:ea typeface="Times New Roman"/>
                          <a:cs typeface="Arial" pitchFamily="34" charset="0"/>
                        </a:rPr>
                        <a:t>Target (NASF - 2015)</a:t>
                      </a:r>
                    </a:p>
                    <a:p>
                      <a:pPr marL="0" marR="0" algn="l">
                        <a:spcBef>
                          <a:spcPts val="0"/>
                        </a:spcBef>
                        <a:spcAft>
                          <a:spcPts val="0"/>
                        </a:spcAft>
                      </a:pPr>
                      <a:r>
                        <a:rPr lang="en-US" sz="1800" b="1" dirty="0" smtClean="0">
                          <a:solidFill>
                            <a:schemeClr val="tx1"/>
                          </a:solidFill>
                          <a:effectLst/>
                          <a:latin typeface="Arial" pitchFamily="34" charset="0"/>
                          <a:ea typeface="Times New Roman"/>
                          <a:cs typeface="Arial" pitchFamily="34" charset="0"/>
                        </a:rPr>
                        <a:t>Females:</a:t>
                      </a:r>
                      <a:r>
                        <a:rPr lang="en-US" sz="1800" b="1" baseline="0" dirty="0" smtClean="0">
                          <a:solidFill>
                            <a:schemeClr val="tx1"/>
                          </a:solidFill>
                          <a:effectLst/>
                          <a:latin typeface="Arial" pitchFamily="34" charset="0"/>
                          <a:ea typeface="Times New Roman"/>
                          <a:cs typeface="Arial" pitchFamily="34" charset="0"/>
                        </a:rPr>
                        <a:t> </a:t>
                      </a:r>
                      <a:r>
                        <a:rPr lang="en-US" sz="1800" b="1" dirty="0" smtClean="0">
                          <a:solidFill>
                            <a:schemeClr val="tx1"/>
                          </a:solidFill>
                          <a:effectLst/>
                          <a:latin typeface="Arial" pitchFamily="34" charset="0"/>
                          <a:ea typeface="Times New Roman"/>
                          <a:cs typeface="Arial" pitchFamily="34" charset="0"/>
                        </a:rPr>
                        <a:t>– 70%</a:t>
                      </a:r>
                    </a:p>
                    <a:p>
                      <a:pPr marL="0" marR="0" algn="l">
                        <a:spcBef>
                          <a:spcPts val="0"/>
                        </a:spcBef>
                        <a:spcAft>
                          <a:spcPts val="0"/>
                        </a:spcAft>
                      </a:pPr>
                      <a:r>
                        <a:rPr lang="en-US" sz="1800" b="1" dirty="0" smtClean="0">
                          <a:solidFill>
                            <a:schemeClr val="tx1"/>
                          </a:solidFill>
                          <a:effectLst/>
                          <a:latin typeface="Arial" pitchFamily="34" charset="0"/>
                          <a:ea typeface="Times New Roman"/>
                          <a:cs typeface="Arial" pitchFamily="34" charset="0"/>
                        </a:rPr>
                        <a:t>Male: – 70%</a:t>
                      </a:r>
                    </a:p>
                    <a:p>
                      <a:pPr marL="0" marR="0" algn="l">
                        <a:spcBef>
                          <a:spcPts val="0"/>
                        </a:spcBef>
                        <a:spcAft>
                          <a:spcPts val="0"/>
                        </a:spcAft>
                      </a:pPr>
                      <a:endParaRPr lang="en-US" sz="1800" b="1" dirty="0">
                        <a:solidFill>
                          <a:schemeClr val="tx1"/>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0"/>
                        </a:spcBef>
                        <a:spcAft>
                          <a:spcPts val="0"/>
                        </a:spcAft>
                      </a:pPr>
                      <a:endParaRPr lang="en-US" sz="1800" b="1" dirty="0" smtClean="0">
                        <a:solidFill>
                          <a:schemeClr val="tx1"/>
                        </a:solidFill>
                        <a:effectLst/>
                        <a:latin typeface="Arial" pitchFamily="34" charset="0"/>
                        <a:ea typeface="Times New Roman"/>
                        <a:cs typeface="Arial" pitchFamily="34" charset="0"/>
                      </a:endParaRPr>
                    </a:p>
                    <a:p>
                      <a:pPr marL="0" marR="0" algn="l">
                        <a:spcBef>
                          <a:spcPts val="0"/>
                        </a:spcBef>
                        <a:spcAft>
                          <a:spcPts val="0"/>
                        </a:spcAft>
                      </a:pPr>
                      <a:r>
                        <a:rPr lang="en-US" sz="1800" b="1" dirty="0" smtClean="0">
                          <a:solidFill>
                            <a:schemeClr val="tx1"/>
                          </a:solidFill>
                          <a:effectLst/>
                          <a:latin typeface="Arial" pitchFamily="34" charset="0"/>
                          <a:ea typeface="Times New Roman"/>
                          <a:cs typeface="Arial" pitchFamily="34" charset="0"/>
                        </a:rPr>
                        <a:t>Target (NASF - 2015)</a:t>
                      </a:r>
                    </a:p>
                    <a:p>
                      <a:pPr marL="0" marR="0" algn="l">
                        <a:spcBef>
                          <a:spcPts val="0"/>
                        </a:spcBef>
                        <a:spcAft>
                          <a:spcPts val="0"/>
                        </a:spcAft>
                      </a:pPr>
                      <a:r>
                        <a:rPr lang="en-US" sz="1800" b="1" dirty="0" smtClean="0">
                          <a:solidFill>
                            <a:schemeClr val="tx1"/>
                          </a:solidFill>
                          <a:effectLst/>
                          <a:latin typeface="Arial" pitchFamily="34" charset="0"/>
                          <a:ea typeface="Times New Roman"/>
                          <a:cs typeface="Arial" pitchFamily="34" charset="0"/>
                        </a:rPr>
                        <a:t>Females:</a:t>
                      </a:r>
                      <a:r>
                        <a:rPr lang="en-US" sz="1800" b="1" baseline="0" dirty="0" smtClean="0">
                          <a:solidFill>
                            <a:schemeClr val="tx1"/>
                          </a:solidFill>
                          <a:effectLst/>
                          <a:latin typeface="Arial" pitchFamily="34" charset="0"/>
                          <a:ea typeface="Times New Roman"/>
                          <a:cs typeface="Arial" pitchFamily="34" charset="0"/>
                        </a:rPr>
                        <a:t> </a:t>
                      </a:r>
                      <a:r>
                        <a:rPr lang="en-US" sz="1800" b="1" dirty="0" smtClean="0">
                          <a:solidFill>
                            <a:schemeClr val="tx1"/>
                          </a:solidFill>
                          <a:effectLst/>
                          <a:latin typeface="Arial" pitchFamily="34" charset="0"/>
                          <a:ea typeface="Times New Roman"/>
                          <a:cs typeface="Arial" pitchFamily="34" charset="0"/>
                        </a:rPr>
                        <a:t>– 70%</a:t>
                      </a:r>
                    </a:p>
                    <a:p>
                      <a:pPr marL="0" marR="0" algn="l">
                        <a:spcBef>
                          <a:spcPts val="0"/>
                        </a:spcBef>
                        <a:spcAft>
                          <a:spcPts val="0"/>
                        </a:spcAft>
                      </a:pPr>
                      <a:r>
                        <a:rPr lang="en-US" sz="1800" b="1" dirty="0" smtClean="0">
                          <a:solidFill>
                            <a:schemeClr val="tx1"/>
                          </a:solidFill>
                          <a:effectLst/>
                          <a:latin typeface="Arial" pitchFamily="34" charset="0"/>
                          <a:ea typeface="Times New Roman"/>
                          <a:cs typeface="Arial" pitchFamily="34" charset="0"/>
                        </a:rPr>
                        <a:t>Male: – 70%</a:t>
                      </a:r>
                    </a:p>
                    <a:p>
                      <a:pPr marL="0" marR="0" algn="l">
                        <a:spcBef>
                          <a:spcPts val="0"/>
                        </a:spcBef>
                        <a:spcAft>
                          <a:spcPts val="0"/>
                        </a:spcAft>
                      </a:pPr>
                      <a:endParaRPr lang="en-US" sz="1800" b="1" dirty="0">
                        <a:solidFill>
                          <a:srgbClr val="FF0000"/>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0"/>
                        </a:spcBef>
                        <a:spcAft>
                          <a:spcPts val="0"/>
                        </a:spcAft>
                      </a:pPr>
                      <a:endParaRPr lang="en-US" sz="1800" b="1" dirty="0" smtClean="0">
                        <a:solidFill>
                          <a:schemeClr val="tx1"/>
                        </a:solidFill>
                        <a:effectLst/>
                        <a:latin typeface="Arial" pitchFamily="34" charset="0"/>
                        <a:ea typeface="Times New Roman"/>
                        <a:cs typeface="Arial" pitchFamily="34" charset="0"/>
                      </a:endParaRPr>
                    </a:p>
                    <a:p>
                      <a:pPr marL="0" marR="0" algn="l">
                        <a:spcBef>
                          <a:spcPts val="0"/>
                        </a:spcBef>
                        <a:spcAft>
                          <a:spcPts val="0"/>
                        </a:spcAft>
                      </a:pPr>
                      <a:r>
                        <a:rPr lang="en-US" sz="1800" b="1" dirty="0" smtClean="0">
                          <a:solidFill>
                            <a:schemeClr val="tx1"/>
                          </a:solidFill>
                          <a:effectLst/>
                          <a:latin typeface="Arial" pitchFamily="34" charset="0"/>
                          <a:ea typeface="Times New Roman"/>
                          <a:cs typeface="Arial" pitchFamily="34" charset="0"/>
                        </a:rPr>
                        <a:t>Target (NASF - 2015)</a:t>
                      </a:r>
                    </a:p>
                    <a:p>
                      <a:pPr marL="0" marR="0" algn="l">
                        <a:spcBef>
                          <a:spcPts val="0"/>
                        </a:spcBef>
                        <a:spcAft>
                          <a:spcPts val="0"/>
                        </a:spcAft>
                      </a:pPr>
                      <a:r>
                        <a:rPr lang="en-US" sz="1800" b="1" dirty="0" smtClean="0">
                          <a:solidFill>
                            <a:schemeClr val="tx1"/>
                          </a:solidFill>
                          <a:effectLst/>
                          <a:latin typeface="Arial" pitchFamily="34" charset="0"/>
                          <a:ea typeface="Times New Roman"/>
                          <a:cs typeface="Arial" pitchFamily="34" charset="0"/>
                        </a:rPr>
                        <a:t>Females:</a:t>
                      </a:r>
                      <a:r>
                        <a:rPr lang="en-US" sz="1800" b="1" baseline="0" dirty="0" smtClean="0">
                          <a:solidFill>
                            <a:schemeClr val="tx1"/>
                          </a:solidFill>
                          <a:effectLst/>
                          <a:latin typeface="Arial" pitchFamily="34" charset="0"/>
                          <a:ea typeface="Times New Roman"/>
                          <a:cs typeface="Arial" pitchFamily="34" charset="0"/>
                        </a:rPr>
                        <a:t> </a:t>
                      </a:r>
                      <a:r>
                        <a:rPr lang="en-US" sz="1800" b="1" dirty="0" smtClean="0">
                          <a:solidFill>
                            <a:schemeClr val="tx1"/>
                          </a:solidFill>
                          <a:effectLst/>
                          <a:latin typeface="Arial" pitchFamily="34" charset="0"/>
                          <a:ea typeface="Times New Roman"/>
                          <a:cs typeface="Arial" pitchFamily="34" charset="0"/>
                        </a:rPr>
                        <a:t>– 50%</a:t>
                      </a:r>
                    </a:p>
                    <a:p>
                      <a:pPr marL="0" marR="0" algn="l">
                        <a:spcBef>
                          <a:spcPts val="0"/>
                        </a:spcBef>
                        <a:spcAft>
                          <a:spcPts val="0"/>
                        </a:spcAft>
                      </a:pPr>
                      <a:r>
                        <a:rPr lang="en-US" sz="1800" b="1" dirty="0" smtClean="0">
                          <a:solidFill>
                            <a:schemeClr val="tx1"/>
                          </a:solidFill>
                          <a:effectLst/>
                          <a:latin typeface="Arial" pitchFamily="34" charset="0"/>
                          <a:ea typeface="Times New Roman"/>
                          <a:cs typeface="Arial" pitchFamily="34" charset="0"/>
                        </a:rPr>
                        <a:t>Male: – 50%</a:t>
                      </a:r>
                    </a:p>
                    <a:p>
                      <a:pPr marL="0" marR="0" algn="l">
                        <a:spcBef>
                          <a:spcPts val="0"/>
                        </a:spcBef>
                        <a:spcAft>
                          <a:spcPts val="0"/>
                        </a:spcAft>
                      </a:pPr>
                      <a:endParaRPr lang="en-US" sz="1800" b="1" dirty="0">
                        <a:solidFill>
                          <a:srgbClr val="00B050"/>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0"/>
                        </a:spcBef>
                        <a:spcAft>
                          <a:spcPts val="0"/>
                        </a:spcAft>
                      </a:pPr>
                      <a:endParaRPr lang="en-US" sz="1800" b="1" dirty="0" smtClean="0">
                        <a:solidFill>
                          <a:srgbClr val="00B050"/>
                        </a:solidFill>
                        <a:effectLst/>
                        <a:latin typeface="Arial" pitchFamily="34" charset="0"/>
                        <a:ea typeface="Times New Roman"/>
                        <a:cs typeface="Arial" pitchFamily="34" charset="0"/>
                      </a:endParaRPr>
                    </a:p>
                    <a:p>
                      <a:pPr marL="0" marR="0" algn="l">
                        <a:spcBef>
                          <a:spcPts val="0"/>
                        </a:spcBef>
                        <a:spcAft>
                          <a:spcPts val="0"/>
                        </a:spcAft>
                      </a:pPr>
                      <a:r>
                        <a:rPr lang="en-US" sz="1800" b="1" dirty="0" smtClean="0">
                          <a:solidFill>
                            <a:schemeClr val="tx1"/>
                          </a:solidFill>
                          <a:effectLst/>
                          <a:latin typeface="Arial" pitchFamily="34" charset="0"/>
                          <a:ea typeface="Times New Roman"/>
                          <a:cs typeface="Arial" pitchFamily="34" charset="0"/>
                        </a:rPr>
                        <a:t>Target (NASF - 2015)</a:t>
                      </a:r>
                    </a:p>
                    <a:p>
                      <a:pPr marL="0" marR="0" algn="l">
                        <a:spcBef>
                          <a:spcPts val="0"/>
                        </a:spcBef>
                        <a:spcAft>
                          <a:spcPts val="0"/>
                        </a:spcAft>
                      </a:pPr>
                      <a:r>
                        <a:rPr lang="en-US" sz="1800" b="1" dirty="0" smtClean="0">
                          <a:solidFill>
                            <a:schemeClr val="tx1"/>
                          </a:solidFill>
                          <a:effectLst/>
                          <a:latin typeface="Arial" pitchFamily="34" charset="0"/>
                          <a:ea typeface="Times New Roman"/>
                          <a:cs typeface="Arial" pitchFamily="34" charset="0"/>
                        </a:rPr>
                        <a:t>Male: – 30%</a:t>
                      </a:r>
                    </a:p>
                    <a:p>
                      <a:pPr marL="0" marR="0" algn="l">
                        <a:spcBef>
                          <a:spcPts val="0"/>
                        </a:spcBef>
                        <a:spcAft>
                          <a:spcPts val="0"/>
                        </a:spcAft>
                      </a:pPr>
                      <a:endParaRPr lang="en-US" sz="1800" b="1" dirty="0">
                        <a:solidFill>
                          <a:srgbClr val="00B050"/>
                        </a:solidFill>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6" name="5-Point Star 5"/>
          <p:cNvSpPr/>
          <p:nvPr/>
        </p:nvSpPr>
        <p:spPr>
          <a:xfrm>
            <a:off x="2667000" y="3048000"/>
            <a:ext cx="1524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5-Point Star 6"/>
          <p:cNvSpPr/>
          <p:nvPr/>
        </p:nvSpPr>
        <p:spPr>
          <a:xfrm>
            <a:off x="1371600" y="6436921"/>
            <a:ext cx="1524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p:cNvSpPr txBox="1"/>
          <p:nvPr/>
        </p:nvSpPr>
        <p:spPr>
          <a:xfrm>
            <a:off x="1371600" y="6596390"/>
            <a:ext cx="2667000" cy="253916"/>
          </a:xfrm>
          <a:prstGeom prst="rect">
            <a:avLst/>
          </a:prstGeom>
          <a:noFill/>
        </p:spPr>
        <p:txBody>
          <a:bodyPr wrap="square" rtlCol="0">
            <a:spAutoFit/>
          </a:bodyPr>
          <a:lstStyle/>
          <a:p>
            <a:r>
              <a:rPr lang="en-US" sz="1050" b="1" i="1" dirty="0" smtClean="0">
                <a:solidFill>
                  <a:srgbClr val="0099FF"/>
                </a:solidFill>
                <a:latin typeface="Arial" pitchFamily="34" charset="0"/>
                <a:cs typeface="Arial" pitchFamily="34" charset="0"/>
              </a:rPr>
              <a:t>National targets defined only for 15-49</a:t>
            </a:r>
            <a:endParaRPr lang="fr-FR" sz="1050" b="1" i="1" dirty="0">
              <a:solidFill>
                <a:srgbClr val="0099FF"/>
              </a:solidFill>
              <a:latin typeface="Arial" pitchFamily="34" charset="0"/>
              <a:cs typeface="Arial" pitchFamily="34" charset="0"/>
            </a:endParaRPr>
          </a:p>
        </p:txBody>
      </p:sp>
      <p:sp>
        <p:nvSpPr>
          <p:cNvPr id="9" name="5-Point Star 8"/>
          <p:cNvSpPr/>
          <p:nvPr/>
        </p:nvSpPr>
        <p:spPr>
          <a:xfrm>
            <a:off x="8001000" y="2133600"/>
            <a:ext cx="1524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5-Point Star 9"/>
          <p:cNvSpPr/>
          <p:nvPr/>
        </p:nvSpPr>
        <p:spPr>
          <a:xfrm>
            <a:off x="6477000" y="3046021"/>
            <a:ext cx="1524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10253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152400"/>
            <a:ext cx="8763000" cy="1435100"/>
          </a:xfrm>
        </p:spPr>
        <p:txBody>
          <a:bodyPr>
            <a:noAutofit/>
          </a:bodyPr>
          <a:lstStyle/>
          <a:p>
            <a:pPr algn="l"/>
            <a:r>
              <a:rPr lang="en-ZA" sz="3200" b="1" dirty="0" smtClean="0">
                <a:solidFill>
                  <a:srgbClr val="0099FF"/>
                </a:solidFill>
              </a:rPr>
              <a:t>The Issue (3)</a:t>
            </a:r>
            <a:br>
              <a:rPr lang="en-ZA" sz="3200" b="1" dirty="0" smtClean="0">
                <a:solidFill>
                  <a:srgbClr val="0099FF"/>
                </a:solidFill>
              </a:rPr>
            </a:br>
            <a:r>
              <a:rPr lang="en-ZA" sz="3200" b="1" dirty="0" smtClean="0">
                <a:solidFill>
                  <a:srgbClr val="0099FF"/>
                </a:solidFill>
              </a:rPr>
              <a:t>Major bottlenecks -Limited transfer of knowledge and skills from teachers to adolescents (12-15 </a:t>
            </a:r>
            <a:r>
              <a:rPr lang="en-ZA" sz="3200" b="1" dirty="0" err="1" smtClean="0">
                <a:solidFill>
                  <a:srgbClr val="0099FF"/>
                </a:solidFill>
              </a:rPr>
              <a:t>yrs</a:t>
            </a:r>
            <a:r>
              <a:rPr lang="en-ZA" sz="3200" b="1" dirty="0" smtClean="0">
                <a:solidFill>
                  <a:srgbClr val="0099FF"/>
                </a:solidFill>
              </a:rPr>
              <a:t>) </a:t>
            </a:r>
            <a:r>
              <a:rPr lang="en-ZA" sz="2000" b="1" i="1" dirty="0" smtClean="0">
                <a:solidFill>
                  <a:srgbClr val="0099FF"/>
                </a:solidFill>
              </a:rPr>
              <a:t>– SACMEQ III 2009 (ZAMBIA)</a:t>
            </a:r>
            <a:endParaRPr lang="en-GB" sz="2000" b="1" i="1" dirty="0" smtClean="0">
              <a:solidFill>
                <a:srgbClr val="0099FF"/>
              </a:solidFill>
            </a:endParaRPr>
          </a:p>
        </p:txBody>
      </p:sp>
      <p:graphicFrame>
        <p:nvGraphicFramePr>
          <p:cNvPr id="3" name="Chart 2"/>
          <p:cNvGraphicFramePr/>
          <p:nvPr>
            <p:extLst>
              <p:ext uri="{D42A27DB-BD31-4B8C-83A1-F6EECF244321}">
                <p14:modId xmlns:p14="http://schemas.microsoft.com/office/powerpoint/2010/main" val="3423495971"/>
              </p:ext>
            </p:extLst>
          </p:nvPr>
        </p:nvGraphicFramePr>
        <p:xfrm>
          <a:off x="0" y="2057400"/>
          <a:ext cx="91440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urved Down Arrow 9"/>
          <p:cNvSpPr/>
          <p:nvPr/>
        </p:nvSpPr>
        <p:spPr>
          <a:xfrm rot="2865473">
            <a:off x="2662683" y="3029715"/>
            <a:ext cx="1735353" cy="620638"/>
          </a:xfrm>
          <a:prstGeom prst="curvedDownArrow">
            <a:avLst>
              <a:gd name="adj1" fmla="val 12399"/>
              <a:gd name="adj2" fmla="val 70307"/>
              <a:gd name="adj3" fmla="val 135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4" name="Straight Arrow Connector 13"/>
          <p:cNvCxnSpPr/>
          <p:nvPr/>
        </p:nvCxnSpPr>
        <p:spPr>
          <a:xfrm>
            <a:off x="2717318" y="2908367"/>
            <a:ext cx="0" cy="1587433"/>
          </a:xfrm>
          <a:prstGeom prst="straightConnector1">
            <a:avLst/>
          </a:prstGeom>
          <a:ln w="285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0" name="Curved Down Arrow 19"/>
          <p:cNvSpPr/>
          <p:nvPr/>
        </p:nvSpPr>
        <p:spPr>
          <a:xfrm rot="2865473">
            <a:off x="5952982" y="2741008"/>
            <a:ext cx="1858537" cy="620638"/>
          </a:xfrm>
          <a:prstGeom prst="curvedDownArrow">
            <a:avLst>
              <a:gd name="adj1" fmla="val 12399"/>
              <a:gd name="adj2" fmla="val 70307"/>
              <a:gd name="adj3" fmla="val 135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22" name="Straight Arrow Connector 21"/>
          <p:cNvCxnSpPr/>
          <p:nvPr/>
        </p:nvCxnSpPr>
        <p:spPr>
          <a:xfrm>
            <a:off x="6172200" y="2641318"/>
            <a:ext cx="0" cy="1118016"/>
          </a:xfrm>
          <a:prstGeom prst="straightConnector1">
            <a:avLst/>
          </a:prstGeom>
          <a:ln w="285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997084" y="2171026"/>
            <a:ext cx="2164637" cy="636081"/>
          </a:xfrm>
          <a:prstGeom prst="rect">
            <a:avLst/>
          </a:prstGeom>
          <a:ln w="31750">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smtClean="0"/>
              <a:t>Bottleneck analysis – what are the barriers to knowledge transfer? </a:t>
            </a:r>
            <a:endParaRPr lang="en-US" sz="1200" b="1" dirty="0"/>
          </a:p>
        </p:txBody>
      </p:sp>
    </p:spTree>
    <p:extLst>
      <p:ext uri="{BB962C8B-B14F-4D97-AF65-F5344CB8AC3E}">
        <p14:creationId xmlns:p14="http://schemas.microsoft.com/office/powerpoint/2010/main" val="3854429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9144000" cy="1143000"/>
          </a:xfrm>
        </p:spPr>
        <p:txBody>
          <a:bodyPr rtlCol="0">
            <a:noAutofit/>
          </a:bodyPr>
          <a:lstStyle/>
          <a:p>
            <a:pPr algn="l" fontAlgn="auto">
              <a:spcAft>
                <a:spcPts val="0"/>
              </a:spcAft>
              <a:defRPr/>
            </a:pPr>
            <a:r>
              <a:rPr lang="fr-FR" sz="3200" b="1" dirty="0" smtClean="0">
                <a:solidFill>
                  <a:srgbClr val="0099FF"/>
                </a:solidFill>
              </a:rPr>
              <a:t>The </a:t>
            </a:r>
            <a:r>
              <a:rPr lang="fr-FR" sz="3200" b="1" dirty="0" err="1" smtClean="0">
                <a:solidFill>
                  <a:srgbClr val="0099FF"/>
                </a:solidFill>
              </a:rPr>
              <a:t>Opportunity</a:t>
            </a:r>
            <a:r>
              <a:rPr lang="fr-FR" sz="3200" b="1" dirty="0" smtClean="0">
                <a:solidFill>
                  <a:srgbClr val="0099FF"/>
                </a:solidFill>
              </a:rPr>
              <a:t> (1)</a:t>
            </a:r>
            <a:br>
              <a:rPr lang="fr-FR" sz="3200" b="1" dirty="0" smtClean="0">
                <a:solidFill>
                  <a:srgbClr val="0099FF"/>
                </a:solidFill>
              </a:rPr>
            </a:br>
            <a:r>
              <a:rPr lang="fr-FR" sz="2800" b="1" dirty="0" err="1" smtClean="0">
                <a:solidFill>
                  <a:srgbClr val="0099FF"/>
                </a:solidFill>
              </a:rPr>
              <a:t>Rapid</a:t>
            </a:r>
            <a:r>
              <a:rPr lang="fr-FR" sz="2800" b="1" dirty="0" smtClean="0">
                <a:solidFill>
                  <a:srgbClr val="0099FF"/>
                </a:solidFill>
              </a:rPr>
              <a:t> </a:t>
            </a:r>
            <a:r>
              <a:rPr lang="fr-FR" sz="2800" b="1" dirty="0" err="1" smtClean="0">
                <a:solidFill>
                  <a:srgbClr val="0099FF"/>
                </a:solidFill>
              </a:rPr>
              <a:t>growth</a:t>
            </a:r>
            <a:r>
              <a:rPr lang="fr-FR" sz="2800" b="1" dirty="0" smtClean="0">
                <a:solidFill>
                  <a:srgbClr val="0099FF"/>
                </a:solidFill>
              </a:rPr>
              <a:t> in Mobile Phone Penetration, </a:t>
            </a:r>
          </a:p>
        </p:txBody>
      </p:sp>
      <p:graphicFrame>
        <p:nvGraphicFramePr>
          <p:cNvPr id="4" name="Chart 3"/>
          <p:cNvGraphicFramePr>
            <a:graphicFrameLocks/>
          </p:cNvGraphicFramePr>
          <p:nvPr>
            <p:extLst>
              <p:ext uri="{D42A27DB-BD31-4B8C-83A1-F6EECF244321}">
                <p14:modId xmlns:p14="http://schemas.microsoft.com/office/powerpoint/2010/main" val="758976460"/>
              </p:ext>
            </p:extLst>
          </p:nvPr>
        </p:nvGraphicFramePr>
        <p:xfrm>
          <a:off x="76200" y="1600200"/>
          <a:ext cx="8991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447800" y="6532315"/>
            <a:ext cx="4572000" cy="261610"/>
          </a:xfrm>
          <a:prstGeom prst="rect">
            <a:avLst/>
          </a:prstGeom>
        </p:spPr>
        <p:txBody>
          <a:bodyPr>
            <a:spAutoFit/>
          </a:bodyPr>
          <a:lstStyle/>
          <a:p>
            <a:r>
              <a:rPr lang="fr-FR" sz="1100" b="1" dirty="0" err="1">
                <a:solidFill>
                  <a:srgbClr val="0099FF"/>
                </a:solidFill>
              </a:rPr>
              <a:t>Zambia</a:t>
            </a:r>
            <a:r>
              <a:rPr lang="fr-FR" sz="1100" b="1" dirty="0">
                <a:solidFill>
                  <a:srgbClr val="0099FF"/>
                </a:solidFill>
              </a:rPr>
              <a:t>, 2000-2011, </a:t>
            </a:r>
            <a:r>
              <a:rPr lang="en-US" sz="1100" b="1" dirty="0">
                <a:solidFill>
                  <a:srgbClr val="0099FF"/>
                </a:solidFill>
              </a:rPr>
              <a:t>(Source, ZICTA)</a:t>
            </a:r>
            <a:endParaRPr lang="fr-FR" sz="1100" dirty="0"/>
          </a:p>
        </p:txBody>
      </p:sp>
    </p:spTree>
    <p:extLst>
      <p:ext uri="{BB962C8B-B14F-4D97-AF65-F5344CB8AC3E}">
        <p14:creationId xmlns:p14="http://schemas.microsoft.com/office/powerpoint/2010/main" val="393489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8100"/>
            <a:ext cx="8229600" cy="1143000"/>
          </a:xfrm>
        </p:spPr>
        <p:txBody>
          <a:bodyPr/>
          <a:lstStyle/>
          <a:p>
            <a:pPr algn="l"/>
            <a:r>
              <a:rPr lang="en-US" sz="3200" b="1" dirty="0" smtClean="0">
                <a:solidFill>
                  <a:srgbClr val="0099FF"/>
                </a:solidFill>
              </a:rPr>
              <a:t>Zambia Demographic profile</a:t>
            </a:r>
            <a:r>
              <a:rPr lang="en-US" sz="2400" b="1" dirty="0" smtClean="0">
                <a:solidFill>
                  <a:srgbClr val="0099FF"/>
                </a:solidFill>
              </a:rPr>
              <a:t/>
            </a:r>
            <a:br>
              <a:rPr lang="en-US" sz="2400" b="1" dirty="0" smtClean="0">
                <a:solidFill>
                  <a:srgbClr val="0099FF"/>
                </a:solidFill>
              </a:rPr>
            </a:br>
            <a:r>
              <a:rPr lang="en-US" sz="2400" b="1" dirty="0" smtClean="0">
                <a:solidFill>
                  <a:srgbClr val="0099FF"/>
                </a:solidFill>
              </a:rPr>
              <a:t>3.8 million youths (15-30), about 50% males (2012 estimates)</a:t>
            </a:r>
            <a:endParaRPr lang="fr-FR" sz="2400" b="1" dirty="0" smtClean="0">
              <a:solidFill>
                <a:srgbClr val="0099FF"/>
              </a:solidFill>
            </a:endParaRP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l="49049" t="14284"/>
          <a:stretch>
            <a:fillRect/>
          </a:stretch>
        </p:blipFill>
        <p:spPr bwMode="auto">
          <a:xfrm>
            <a:off x="0" y="1422400"/>
            <a:ext cx="914400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200400" y="4267200"/>
            <a:ext cx="0" cy="1749425"/>
          </a:xfrm>
          <a:prstGeom prst="straightConnector1">
            <a:avLst/>
          </a:prstGeom>
          <a:ln w="28575">
            <a:solidFill>
              <a:srgbClr val="00B0F0"/>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29000" y="4114800"/>
            <a:ext cx="0" cy="1597025"/>
          </a:xfrm>
          <a:prstGeom prst="straightConnector1">
            <a:avLst/>
          </a:prstGeom>
          <a:ln w="28575">
            <a:solidFill>
              <a:srgbClr val="00B0F0"/>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477000" y="4267200"/>
            <a:ext cx="0" cy="1749425"/>
          </a:xfrm>
          <a:prstGeom prst="straightConnector1">
            <a:avLst/>
          </a:prstGeom>
          <a:ln w="28575">
            <a:solidFill>
              <a:srgbClr val="00B0F0"/>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248400" y="4114800"/>
            <a:ext cx="0" cy="1597025"/>
          </a:xfrm>
          <a:prstGeom prst="straightConnector1">
            <a:avLst/>
          </a:prstGeom>
          <a:ln w="28575">
            <a:solidFill>
              <a:srgbClr val="00B0F0"/>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29000" y="5711825"/>
            <a:ext cx="28194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00400" y="6016625"/>
            <a:ext cx="32766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922" name="TextBox 15"/>
          <p:cNvSpPr txBox="1">
            <a:spLocks noChangeArrowheads="1"/>
          </p:cNvSpPr>
          <p:nvPr/>
        </p:nvSpPr>
        <p:spPr bwMode="auto">
          <a:xfrm>
            <a:off x="3810000" y="5635625"/>
            <a:ext cx="228600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FFFFFF"/>
                </a:solidFill>
                <a:latin typeface="Times" pitchFamily="18" charset="0"/>
              </a:defRPr>
            </a:lvl1pPr>
            <a:lvl2pPr marL="742950" indent="-285750">
              <a:defRPr sz="4400">
                <a:solidFill>
                  <a:srgbClr val="FFFFFF"/>
                </a:solidFill>
                <a:latin typeface="Times" pitchFamily="18" charset="0"/>
              </a:defRPr>
            </a:lvl2pPr>
            <a:lvl3pPr marL="1143000" indent="-228600">
              <a:defRPr sz="4400">
                <a:solidFill>
                  <a:srgbClr val="FFFFFF"/>
                </a:solidFill>
                <a:latin typeface="Times" pitchFamily="18" charset="0"/>
              </a:defRPr>
            </a:lvl3pPr>
            <a:lvl4pPr marL="1600200" indent="-228600">
              <a:defRPr sz="4400">
                <a:solidFill>
                  <a:srgbClr val="FFFFFF"/>
                </a:solidFill>
                <a:latin typeface="Times" pitchFamily="18" charset="0"/>
              </a:defRPr>
            </a:lvl4pPr>
            <a:lvl5pPr marL="2057400" indent="-228600">
              <a:defRPr sz="4400">
                <a:solidFill>
                  <a:srgbClr val="FFFFFF"/>
                </a:solidFill>
                <a:latin typeface="Times" pitchFamily="18" charset="0"/>
              </a:defRPr>
            </a:lvl5pPr>
            <a:lvl6pPr marL="2514600" indent="-228600" eaLnBrk="0" fontAlgn="base" hangingPunct="0">
              <a:spcBef>
                <a:spcPct val="0"/>
              </a:spcBef>
              <a:spcAft>
                <a:spcPts val="800"/>
              </a:spcAft>
              <a:defRPr sz="4400">
                <a:solidFill>
                  <a:srgbClr val="FFFFFF"/>
                </a:solidFill>
                <a:latin typeface="Times" pitchFamily="18" charset="0"/>
              </a:defRPr>
            </a:lvl6pPr>
            <a:lvl7pPr marL="2971800" indent="-228600" eaLnBrk="0" fontAlgn="base" hangingPunct="0">
              <a:spcBef>
                <a:spcPct val="0"/>
              </a:spcBef>
              <a:spcAft>
                <a:spcPts val="800"/>
              </a:spcAft>
              <a:defRPr sz="4400">
                <a:solidFill>
                  <a:srgbClr val="FFFFFF"/>
                </a:solidFill>
                <a:latin typeface="Times" pitchFamily="18" charset="0"/>
              </a:defRPr>
            </a:lvl7pPr>
            <a:lvl8pPr marL="3429000" indent="-228600" eaLnBrk="0" fontAlgn="base" hangingPunct="0">
              <a:spcBef>
                <a:spcPct val="0"/>
              </a:spcBef>
              <a:spcAft>
                <a:spcPts val="800"/>
              </a:spcAft>
              <a:defRPr sz="4400">
                <a:solidFill>
                  <a:srgbClr val="FFFFFF"/>
                </a:solidFill>
                <a:latin typeface="Times" pitchFamily="18" charset="0"/>
              </a:defRPr>
            </a:lvl8pPr>
            <a:lvl9pPr marL="3886200" indent="-228600" eaLnBrk="0" fontAlgn="base" hangingPunct="0">
              <a:spcBef>
                <a:spcPct val="0"/>
              </a:spcBef>
              <a:spcAft>
                <a:spcPts val="800"/>
              </a:spcAft>
              <a:defRPr sz="4400">
                <a:solidFill>
                  <a:srgbClr val="FFFFFF"/>
                </a:solidFill>
                <a:latin typeface="Times" pitchFamily="18" charset="0"/>
              </a:defRPr>
            </a:lvl9pPr>
          </a:lstStyle>
          <a:p>
            <a:pPr eaLnBrk="1" hangingPunct="1">
              <a:spcAft>
                <a:spcPct val="0"/>
              </a:spcAft>
            </a:pPr>
            <a:r>
              <a:rPr lang="en-US" sz="1400" i="1">
                <a:latin typeface="Calibri" pitchFamily="34" charset="0"/>
              </a:rPr>
              <a:t>20-24 years: 1.36 million</a:t>
            </a:r>
            <a:endParaRPr lang="fr-FR" sz="1400" i="1">
              <a:latin typeface="Calibri" pitchFamily="34" charset="0"/>
            </a:endParaRPr>
          </a:p>
        </p:txBody>
      </p:sp>
      <p:sp>
        <p:nvSpPr>
          <p:cNvPr id="38923" name="TextBox 19"/>
          <p:cNvSpPr txBox="1">
            <a:spLocks noChangeArrowheads="1"/>
          </p:cNvSpPr>
          <p:nvPr/>
        </p:nvSpPr>
        <p:spPr bwMode="auto">
          <a:xfrm>
            <a:off x="3810000" y="6016625"/>
            <a:ext cx="228600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FFFFFF"/>
                </a:solidFill>
                <a:latin typeface="Times" pitchFamily="18" charset="0"/>
              </a:defRPr>
            </a:lvl1pPr>
            <a:lvl2pPr marL="742950" indent="-285750">
              <a:defRPr sz="4400">
                <a:solidFill>
                  <a:srgbClr val="FFFFFF"/>
                </a:solidFill>
                <a:latin typeface="Times" pitchFamily="18" charset="0"/>
              </a:defRPr>
            </a:lvl2pPr>
            <a:lvl3pPr marL="1143000" indent="-228600">
              <a:defRPr sz="4400">
                <a:solidFill>
                  <a:srgbClr val="FFFFFF"/>
                </a:solidFill>
                <a:latin typeface="Times" pitchFamily="18" charset="0"/>
              </a:defRPr>
            </a:lvl3pPr>
            <a:lvl4pPr marL="1600200" indent="-228600">
              <a:defRPr sz="4400">
                <a:solidFill>
                  <a:srgbClr val="FFFFFF"/>
                </a:solidFill>
                <a:latin typeface="Times" pitchFamily="18" charset="0"/>
              </a:defRPr>
            </a:lvl4pPr>
            <a:lvl5pPr marL="2057400" indent="-228600">
              <a:defRPr sz="4400">
                <a:solidFill>
                  <a:srgbClr val="FFFFFF"/>
                </a:solidFill>
                <a:latin typeface="Times" pitchFamily="18" charset="0"/>
              </a:defRPr>
            </a:lvl5pPr>
            <a:lvl6pPr marL="2514600" indent="-228600" eaLnBrk="0" fontAlgn="base" hangingPunct="0">
              <a:spcBef>
                <a:spcPct val="0"/>
              </a:spcBef>
              <a:spcAft>
                <a:spcPts val="800"/>
              </a:spcAft>
              <a:defRPr sz="4400">
                <a:solidFill>
                  <a:srgbClr val="FFFFFF"/>
                </a:solidFill>
                <a:latin typeface="Times" pitchFamily="18" charset="0"/>
              </a:defRPr>
            </a:lvl6pPr>
            <a:lvl7pPr marL="2971800" indent="-228600" eaLnBrk="0" fontAlgn="base" hangingPunct="0">
              <a:spcBef>
                <a:spcPct val="0"/>
              </a:spcBef>
              <a:spcAft>
                <a:spcPts val="800"/>
              </a:spcAft>
              <a:defRPr sz="4400">
                <a:solidFill>
                  <a:srgbClr val="FFFFFF"/>
                </a:solidFill>
                <a:latin typeface="Times" pitchFamily="18" charset="0"/>
              </a:defRPr>
            </a:lvl7pPr>
            <a:lvl8pPr marL="3429000" indent="-228600" eaLnBrk="0" fontAlgn="base" hangingPunct="0">
              <a:spcBef>
                <a:spcPct val="0"/>
              </a:spcBef>
              <a:spcAft>
                <a:spcPts val="800"/>
              </a:spcAft>
              <a:defRPr sz="4400">
                <a:solidFill>
                  <a:srgbClr val="FFFFFF"/>
                </a:solidFill>
                <a:latin typeface="Times" pitchFamily="18" charset="0"/>
              </a:defRPr>
            </a:lvl8pPr>
            <a:lvl9pPr marL="3886200" indent="-228600" eaLnBrk="0" fontAlgn="base" hangingPunct="0">
              <a:spcBef>
                <a:spcPct val="0"/>
              </a:spcBef>
              <a:spcAft>
                <a:spcPts val="800"/>
              </a:spcAft>
              <a:defRPr sz="4400">
                <a:solidFill>
                  <a:srgbClr val="FFFFFF"/>
                </a:solidFill>
                <a:latin typeface="Times" pitchFamily="18" charset="0"/>
              </a:defRPr>
            </a:lvl9pPr>
          </a:lstStyle>
          <a:p>
            <a:pPr eaLnBrk="1" hangingPunct="1">
              <a:spcAft>
                <a:spcPct val="0"/>
              </a:spcAft>
            </a:pPr>
            <a:r>
              <a:rPr lang="en-US" sz="1400" i="1">
                <a:latin typeface="Calibri" pitchFamily="34" charset="0"/>
              </a:rPr>
              <a:t>15-19 years: 1.44 million</a:t>
            </a:r>
            <a:endParaRPr lang="fr-FR" sz="1400" i="1">
              <a:latin typeface="Calibri" pitchFamily="34" charset="0"/>
            </a:endParaRPr>
          </a:p>
        </p:txBody>
      </p:sp>
      <p:cxnSp>
        <p:nvCxnSpPr>
          <p:cNvPr id="22" name="Straight Arrow Connector 21"/>
          <p:cNvCxnSpPr/>
          <p:nvPr/>
        </p:nvCxnSpPr>
        <p:spPr>
          <a:xfrm>
            <a:off x="3657600" y="3886200"/>
            <a:ext cx="0" cy="1447800"/>
          </a:xfrm>
          <a:prstGeom prst="straightConnector1">
            <a:avLst/>
          </a:prstGeom>
          <a:ln w="28575">
            <a:solidFill>
              <a:srgbClr val="00B0F0"/>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19800" y="3886200"/>
            <a:ext cx="0" cy="1447800"/>
          </a:xfrm>
          <a:prstGeom prst="straightConnector1">
            <a:avLst/>
          </a:prstGeom>
          <a:ln w="28575">
            <a:solidFill>
              <a:srgbClr val="00B0F0"/>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57600" y="5257800"/>
            <a:ext cx="2362200" cy="3810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927" name="TextBox 24"/>
          <p:cNvSpPr txBox="1">
            <a:spLocks noChangeArrowheads="1"/>
          </p:cNvSpPr>
          <p:nvPr/>
        </p:nvSpPr>
        <p:spPr bwMode="auto">
          <a:xfrm>
            <a:off x="3838575" y="5257800"/>
            <a:ext cx="205740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FFFFFF"/>
                </a:solidFill>
                <a:latin typeface="Times" pitchFamily="18" charset="0"/>
              </a:defRPr>
            </a:lvl1pPr>
            <a:lvl2pPr marL="742950" indent="-285750">
              <a:defRPr sz="4400">
                <a:solidFill>
                  <a:srgbClr val="FFFFFF"/>
                </a:solidFill>
                <a:latin typeface="Times" pitchFamily="18" charset="0"/>
              </a:defRPr>
            </a:lvl2pPr>
            <a:lvl3pPr marL="1143000" indent="-228600">
              <a:defRPr sz="4400">
                <a:solidFill>
                  <a:srgbClr val="FFFFFF"/>
                </a:solidFill>
                <a:latin typeface="Times" pitchFamily="18" charset="0"/>
              </a:defRPr>
            </a:lvl3pPr>
            <a:lvl4pPr marL="1600200" indent="-228600">
              <a:defRPr sz="4400">
                <a:solidFill>
                  <a:srgbClr val="FFFFFF"/>
                </a:solidFill>
                <a:latin typeface="Times" pitchFamily="18" charset="0"/>
              </a:defRPr>
            </a:lvl4pPr>
            <a:lvl5pPr marL="2057400" indent="-228600">
              <a:defRPr sz="4400">
                <a:solidFill>
                  <a:srgbClr val="FFFFFF"/>
                </a:solidFill>
                <a:latin typeface="Times" pitchFamily="18" charset="0"/>
              </a:defRPr>
            </a:lvl5pPr>
            <a:lvl6pPr marL="2514600" indent="-228600" eaLnBrk="0" fontAlgn="base" hangingPunct="0">
              <a:spcBef>
                <a:spcPct val="0"/>
              </a:spcBef>
              <a:spcAft>
                <a:spcPts val="800"/>
              </a:spcAft>
              <a:defRPr sz="4400">
                <a:solidFill>
                  <a:srgbClr val="FFFFFF"/>
                </a:solidFill>
                <a:latin typeface="Times" pitchFamily="18" charset="0"/>
              </a:defRPr>
            </a:lvl6pPr>
            <a:lvl7pPr marL="2971800" indent="-228600" eaLnBrk="0" fontAlgn="base" hangingPunct="0">
              <a:spcBef>
                <a:spcPct val="0"/>
              </a:spcBef>
              <a:spcAft>
                <a:spcPts val="800"/>
              </a:spcAft>
              <a:defRPr sz="4400">
                <a:solidFill>
                  <a:srgbClr val="FFFFFF"/>
                </a:solidFill>
                <a:latin typeface="Times" pitchFamily="18" charset="0"/>
              </a:defRPr>
            </a:lvl7pPr>
            <a:lvl8pPr marL="3429000" indent="-228600" eaLnBrk="0" fontAlgn="base" hangingPunct="0">
              <a:spcBef>
                <a:spcPct val="0"/>
              </a:spcBef>
              <a:spcAft>
                <a:spcPts val="800"/>
              </a:spcAft>
              <a:defRPr sz="4400">
                <a:solidFill>
                  <a:srgbClr val="FFFFFF"/>
                </a:solidFill>
                <a:latin typeface="Times" pitchFamily="18" charset="0"/>
              </a:defRPr>
            </a:lvl8pPr>
            <a:lvl9pPr marL="3886200" indent="-228600" eaLnBrk="0" fontAlgn="base" hangingPunct="0">
              <a:spcBef>
                <a:spcPct val="0"/>
              </a:spcBef>
              <a:spcAft>
                <a:spcPts val="800"/>
              </a:spcAft>
              <a:defRPr sz="4400">
                <a:solidFill>
                  <a:srgbClr val="FFFFFF"/>
                </a:solidFill>
                <a:latin typeface="Times" pitchFamily="18" charset="0"/>
              </a:defRPr>
            </a:lvl9pPr>
          </a:lstStyle>
          <a:p>
            <a:pPr eaLnBrk="1" hangingPunct="1">
              <a:spcAft>
                <a:spcPct val="0"/>
              </a:spcAft>
            </a:pPr>
            <a:r>
              <a:rPr lang="en-US" sz="1400" i="1">
                <a:latin typeface="Calibri" pitchFamily="34" charset="0"/>
              </a:rPr>
              <a:t>25-29 years: 1.02 million</a:t>
            </a:r>
            <a:endParaRPr lang="fr-FR" sz="1400" i="1">
              <a:latin typeface="Calibri" pitchFamily="34" charset="0"/>
            </a:endParaRPr>
          </a:p>
        </p:txBody>
      </p:sp>
      <p:sp>
        <p:nvSpPr>
          <p:cNvPr id="38928" name="TextBox 37"/>
          <p:cNvSpPr txBox="1">
            <a:spLocks noChangeArrowheads="1"/>
          </p:cNvSpPr>
          <p:nvPr/>
        </p:nvSpPr>
        <p:spPr bwMode="auto">
          <a:xfrm>
            <a:off x="1066800" y="2438400"/>
            <a:ext cx="327660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FFFFFF"/>
                </a:solidFill>
                <a:latin typeface="Times" pitchFamily="18" charset="0"/>
              </a:defRPr>
            </a:lvl1pPr>
            <a:lvl2pPr marL="742950" indent="-285750">
              <a:defRPr sz="4400">
                <a:solidFill>
                  <a:srgbClr val="FFFFFF"/>
                </a:solidFill>
                <a:latin typeface="Times" pitchFamily="18" charset="0"/>
              </a:defRPr>
            </a:lvl2pPr>
            <a:lvl3pPr marL="1143000" indent="-228600">
              <a:defRPr sz="4400">
                <a:solidFill>
                  <a:srgbClr val="FFFFFF"/>
                </a:solidFill>
                <a:latin typeface="Times" pitchFamily="18" charset="0"/>
              </a:defRPr>
            </a:lvl3pPr>
            <a:lvl4pPr marL="1600200" indent="-228600">
              <a:defRPr sz="4400">
                <a:solidFill>
                  <a:srgbClr val="FFFFFF"/>
                </a:solidFill>
                <a:latin typeface="Times" pitchFamily="18" charset="0"/>
              </a:defRPr>
            </a:lvl4pPr>
            <a:lvl5pPr marL="2057400" indent="-228600">
              <a:defRPr sz="4400">
                <a:solidFill>
                  <a:srgbClr val="FFFFFF"/>
                </a:solidFill>
                <a:latin typeface="Times" pitchFamily="18" charset="0"/>
              </a:defRPr>
            </a:lvl5pPr>
            <a:lvl6pPr marL="2514600" indent="-228600" eaLnBrk="0" fontAlgn="base" hangingPunct="0">
              <a:spcBef>
                <a:spcPct val="0"/>
              </a:spcBef>
              <a:spcAft>
                <a:spcPts val="800"/>
              </a:spcAft>
              <a:defRPr sz="4400">
                <a:solidFill>
                  <a:srgbClr val="FFFFFF"/>
                </a:solidFill>
                <a:latin typeface="Times" pitchFamily="18" charset="0"/>
              </a:defRPr>
            </a:lvl6pPr>
            <a:lvl7pPr marL="2971800" indent="-228600" eaLnBrk="0" fontAlgn="base" hangingPunct="0">
              <a:spcBef>
                <a:spcPct val="0"/>
              </a:spcBef>
              <a:spcAft>
                <a:spcPts val="800"/>
              </a:spcAft>
              <a:defRPr sz="4400">
                <a:solidFill>
                  <a:srgbClr val="FFFFFF"/>
                </a:solidFill>
                <a:latin typeface="Times" pitchFamily="18" charset="0"/>
              </a:defRPr>
            </a:lvl7pPr>
            <a:lvl8pPr marL="3429000" indent="-228600" eaLnBrk="0" fontAlgn="base" hangingPunct="0">
              <a:spcBef>
                <a:spcPct val="0"/>
              </a:spcBef>
              <a:spcAft>
                <a:spcPts val="800"/>
              </a:spcAft>
              <a:defRPr sz="4400">
                <a:solidFill>
                  <a:srgbClr val="FFFFFF"/>
                </a:solidFill>
                <a:latin typeface="Times" pitchFamily="18" charset="0"/>
              </a:defRPr>
            </a:lvl8pPr>
            <a:lvl9pPr marL="3886200" indent="-228600" eaLnBrk="0" fontAlgn="base" hangingPunct="0">
              <a:spcBef>
                <a:spcPct val="0"/>
              </a:spcBef>
              <a:spcAft>
                <a:spcPts val="800"/>
              </a:spcAft>
              <a:defRPr sz="4400">
                <a:solidFill>
                  <a:srgbClr val="FFFFFF"/>
                </a:solidFill>
                <a:latin typeface="Times" pitchFamily="18" charset="0"/>
              </a:defRPr>
            </a:lvl9pPr>
          </a:lstStyle>
          <a:p>
            <a:pPr eaLnBrk="1" hangingPunct="1">
              <a:spcAft>
                <a:spcPct val="0"/>
              </a:spcAft>
            </a:pPr>
            <a:r>
              <a:rPr lang="en-US" sz="1400" b="1" i="1">
                <a:latin typeface="Calibri" pitchFamily="34" charset="0"/>
              </a:rPr>
              <a:t>Young people 10-24 yrs:  4.6 million (30%)</a:t>
            </a:r>
            <a:endParaRPr lang="fr-FR" sz="1400" b="1" i="1">
              <a:latin typeface="Calibri" pitchFamily="34" charset="0"/>
            </a:endParaRPr>
          </a:p>
        </p:txBody>
      </p:sp>
      <p:cxnSp>
        <p:nvCxnSpPr>
          <p:cNvPr id="18" name="Straight Arrow Connector 17"/>
          <p:cNvCxnSpPr/>
          <p:nvPr/>
        </p:nvCxnSpPr>
        <p:spPr>
          <a:xfrm>
            <a:off x="2819400" y="4495800"/>
            <a:ext cx="0" cy="2057400"/>
          </a:xfrm>
          <a:prstGeom prst="straightConnector1">
            <a:avLst/>
          </a:prstGeom>
          <a:ln w="28575">
            <a:solidFill>
              <a:srgbClr val="00B0F0"/>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58000" y="4497388"/>
            <a:ext cx="0" cy="2055812"/>
          </a:xfrm>
          <a:prstGeom prst="straightConnector1">
            <a:avLst/>
          </a:prstGeom>
          <a:ln w="28575">
            <a:solidFill>
              <a:srgbClr val="00B0F0"/>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19400" y="6553200"/>
            <a:ext cx="40386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932" name="TextBox 31"/>
          <p:cNvSpPr txBox="1">
            <a:spLocks noChangeArrowheads="1"/>
          </p:cNvSpPr>
          <p:nvPr/>
        </p:nvSpPr>
        <p:spPr bwMode="auto">
          <a:xfrm>
            <a:off x="3822700" y="6550025"/>
            <a:ext cx="228600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FFFFFF"/>
                </a:solidFill>
                <a:latin typeface="Times" pitchFamily="18" charset="0"/>
              </a:defRPr>
            </a:lvl1pPr>
            <a:lvl2pPr marL="742950" indent="-285750">
              <a:defRPr sz="4400">
                <a:solidFill>
                  <a:srgbClr val="FFFFFF"/>
                </a:solidFill>
                <a:latin typeface="Times" pitchFamily="18" charset="0"/>
              </a:defRPr>
            </a:lvl2pPr>
            <a:lvl3pPr marL="1143000" indent="-228600">
              <a:defRPr sz="4400">
                <a:solidFill>
                  <a:srgbClr val="FFFFFF"/>
                </a:solidFill>
                <a:latin typeface="Times" pitchFamily="18" charset="0"/>
              </a:defRPr>
            </a:lvl3pPr>
            <a:lvl4pPr marL="1600200" indent="-228600">
              <a:defRPr sz="4400">
                <a:solidFill>
                  <a:srgbClr val="FFFFFF"/>
                </a:solidFill>
                <a:latin typeface="Times" pitchFamily="18" charset="0"/>
              </a:defRPr>
            </a:lvl4pPr>
            <a:lvl5pPr marL="2057400" indent="-228600">
              <a:defRPr sz="4400">
                <a:solidFill>
                  <a:srgbClr val="FFFFFF"/>
                </a:solidFill>
                <a:latin typeface="Times" pitchFamily="18" charset="0"/>
              </a:defRPr>
            </a:lvl5pPr>
            <a:lvl6pPr marL="2514600" indent="-228600" eaLnBrk="0" fontAlgn="base" hangingPunct="0">
              <a:spcBef>
                <a:spcPct val="0"/>
              </a:spcBef>
              <a:spcAft>
                <a:spcPts val="800"/>
              </a:spcAft>
              <a:defRPr sz="4400">
                <a:solidFill>
                  <a:srgbClr val="FFFFFF"/>
                </a:solidFill>
                <a:latin typeface="Times" pitchFamily="18" charset="0"/>
              </a:defRPr>
            </a:lvl6pPr>
            <a:lvl7pPr marL="2971800" indent="-228600" eaLnBrk="0" fontAlgn="base" hangingPunct="0">
              <a:spcBef>
                <a:spcPct val="0"/>
              </a:spcBef>
              <a:spcAft>
                <a:spcPts val="800"/>
              </a:spcAft>
              <a:defRPr sz="4400">
                <a:solidFill>
                  <a:srgbClr val="FFFFFF"/>
                </a:solidFill>
                <a:latin typeface="Times" pitchFamily="18" charset="0"/>
              </a:defRPr>
            </a:lvl7pPr>
            <a:lvl8pPr marL="3429000" indent="-228600" eaLnBrk="0" fontAlgn="base" hangingPunct="0">
              <a:spcBef>
                <a:spcPct val="0"/>
              </a:spcBef>
              <a:spcAft>
                <a:spcPts val="800"/>
              </a:spcAft>
              <a:defRPr sz="4400">
                <a:solidFill>
                  <a:srgbClr val="FFFFFF"/>
                </a:solidFill>
                <a:latin typeface="Times" pitchFamily="18" charset="0"/>
              </a:defRPr>
            </a:lvl8pPr>
            <a:lvl9pPr marL="3886200" indent="-228600" eaLnBrk="0" fontAlgn="base" hangingPunct="0">
              <a:spcBef>
                <a:spcPct val="0"/>
              </a:spcBef>
              <a:spcAft>
                <a:spcPts val="800"/>
              </a:spcAft>
              <a:defRPr sz="4400">
                <a:solidFill>
                  <a:srgbClr val="FFFFFF"/>
                </a:solidFill>
                <a:latin typeface="Times" pitchFamily="18" charset="0"/>
              </a:defRPr>
            </a:lvl9pPr>
          </a:lstStyle>
          <a:p>
            <a:pPr eaLnBrk="1" hangingPunct="1">
              <a:spcAft>
                <a:spcPct val="0"/>
              </a:spcAft>
            </a:pPr>
            <a:r>
              <a:rPr lang="en-US" sz="1400" i="1">
                <a:latin typeface="Calibri" pitchFamily="34" charset="0"/>
              </a:rPr>
              <a:t>10-14 years: 1.8 million</a:t>
            </a:r>
            <a:endParaRPr lang="fr-FR" sz="1400" i="1">
              <a:latin typeface="Calibri" pitchFamily="34" charset="0"/>
            </a:endParaRPr>
          </a:p>
        </p:txBody>
      </p:sp>
      <p:sp>
        <p:nvSpPr>
          <p:cNvPr id="38933" name="TextBox 32"/>
          <p:cNvSpPr txBox="1">
            <a:spLocks noChangeArrowheads="1"/>
          </p:cNvSpPr>
          <p:nvPr/>
        </p:nvSpPr>
        <p:spPr bwMode="auto">
          <a:xfrm>
            <a:off x="1066800" y="1981200"/>
            <a:ext cx="327660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FFFFFF"/>
                </a:solidFill>
                <a:latin typeface="Times" pitchFamily="18" charset="0"/>
              </a:defRPr>
            </a:lvl1pPr>
            <a:lvl2pPr marL="742950" indent="-285750">
              <a:defRPr sz="4400">
                <a:solidFill>
                  <a:srgbClr val="FFFFFF"/>
                </a:solidFill>
                <a:latin typeface="Times" pitchFamily="18" charset="0"/>
              </a:defRPr>
            </a:lvl2pPr>
            <a:lvl3pPr marL="1143000" indent="-228600">
              <a:defRPr sz="4400">
                <a:solidFill>
                  <a:srgbClr val="FFFFFF"/>
                </a:solidFill>
                <a:latin typeface="Times" pitchFamily="18" charset="0"/>
              </a:defRPr>
            </a:lvl3pPr>
            <a:lvl4pPr marL="1600200" indent="-228600">
              <a:defRPr sz="4400">
                <a:solidFill>
                  <a:srgbClr val="FFFFFF"/>
                </a:solidFill>
                <a:latin typeface="Times" pitchFamily="18" charset="0"/>
              </a:defRPr>
            </a:lvl4pPr>
            <a:lvl5pPr marL="2057400" indent="-228600">
              <a:defRPr sz="4400">
                <a:solidFill>
                  <a:srgbClr val="FFFFFF"/>
                </a:solidFill>
                <a:latin typeface="Times" pitchFamily="18" charset="0"/>
              </a:defRPr>
            </a:lvl5pPr>
            <a:lvl6pPr marL="2514600" indent="-228600" eaLnBrk="0" fontAlgn="base" hangingPunct="0">
              <a:spcBef>
                <a:spcPct val="0"/>
              </a:spcBef>
              <a:spcAft>
                <a:spcPts val="800"/>
              </a:spcAft>
              <a:defRPr sz="4400">
                <a:solidFill>
                  <a:srgbClr val="FFFFFF"/>
                </a:solidFill>
                <a:latin typeface="Times" pitchFamily="18" charset="0"/>
              </a:defRPr>
            </a:lvl6pPr>
            <a:lvl7pPr marL="2971800" indent="-228600" eaLnBrk="0" fontAlgn="base" hangingPunct="0">
              <a:spcBef>
                <a:spcPct val="0"/>
              </a:spcBef>
              <a:spcAft>
                <a:spcPts val="800"/>
              </a:spcAft>
              <a:defRPr sz="4400">
                <a:solidFill>
                  <a:srgbClr val="FFFFFF"/>
                </a:solidFill>
                <a:latin typeface="Times" pitchFamily="18" charset="0"/>
              </a:defRPr>
            </a:lvl7pPr>
            <a:lvl8pPr marL="3429000" indent="-228600" eaLnBrk="0" fontAlgn="base" hangingPunct="0">
              <a:spcBef>
                <a:spcPct val="0"/>
              </a:spcBef>
              <a:spcAft>
                <a:spcPts val="800"/>
              </a:spcAft>
              <a:defRPr sz="4400">
                <a:solidFill>
                  <a:srgbClr val="FFFFFF"/>
                </a:solidFill>
                <a:latin typeface="Times" pitchFamily="18" charset="0"/>
              </a:defRPr>
            </a:lvl8pPr>
            <a:lvl9pPr marL="3886200" indent="-228600" eaLnBrk="0" fontAlgn="base" hangingPunct="0">
              <a:spcBef>
                <a:spcPct val="0"/>
              </a:spcBef>
              <a:spcAft>
                <a:spcPts val="800"/>
              </a:spcAft>
              <a:defRPr sz="4400">
                <a:solidFill>
                  <a:srgbClr val="FFFFFF"/>
                </a:solidFill>
                <a:latin typeface="Times" pitchFamily="18" charset="0"/>
              </a:defRPr>
            </a:lvl9pPr>
          </a:lstStyle>
          <a:p>
            <a:pPr eaLnBrk="1" hangingPunct="1">
              <a:spcAft>
                <a:spcPct val="0"/>
              </a:spcAft>
            </a:pPr>
            <a:r>
              <a:rPr lang="en-US" sz="1400" b="1" i="1">
                <a:latin typeface="Calibri" pitchFamily="34" charset="0"/>
              </a:rPr>
              <a:t>Adolescents 10-19 yrs: 3.24 million (26%)</a:t>
            </a:r>
            <a:endParaRPr lang="fr-FR" sz="1400" b="1" i="1">
              <a:latin typeface="Calibri" pitchFamily="34" charset="0"/>
            </a:endParaRPr>
          </a:p>
        </p:txBody>
      </p:sp>
      <p:sp>
        <p:nvSpPr>
          <p:cNvPr id="3" name="Rectangle 2"/>
          <p:cNvSpPr/>
          <p:nvPr/>
        </p:nvSpPr>
        <p:spPr>
          <a:xfrm>
            <a:off x="0" y="6324600"/>
            <a:ext cx="2819400" cy="461963"/>
          </a:xfrm>
          <a:prstGeom prst="rect">
            <a:avLst/>
          </a:prstGeom>
        </p:spPr>
        <p:txBody>
          <a:bodyPr>
            <a:spAutoFit/>
          </a:bodyPr>
          <a:lstStyle/>
          <a:p>
            <a:pPr algn="ctr" eaLnBrk="1" fontAlgn="auto" hangingPunct="1">
              <a:spcAft>
                <a:spcPts val="0"/>
              </a:spcAft>
              <a:defRPr/>
            </a:pPr>
            <a:r>
              <a:rPr lang="en-US" sz="1200" b="1" dirty="0">
                <a:solidFill>
                  <a:srgbClr val="0099FF"/>
                </a:solidFill>
                <a:latin typeface="Calibri"/>
                <a:ea typeface="+mj-ea"/>
                <a:cs typeface="+mj-cs"/>
              </a:rPr>
              <a:t>(Source, Spectrum  projections 2012 informed by Census 2010)</a:t>
            </a:r>
            <a:endParaRPr lang="fr-FR" b="1" dirty="0">
              <a:solidFill>
                <a:srgbClr val="0099FF"/>
              </a:solidFill>
              <a:latin typeface="Calibri"/>
              <a:ea typeface="+mj-ea"/>
              <a:cs typeface="+mj-cs"/>
            </a:endParaRPr>
          </a:p>
        </p:txBody>
      </p:sp>
    </p:spTree>
    <p:extLst>
      <p:ext uri="{BB962C8B-B14F-4D97-AF65-F5344CB8AC3E}">
        <p14:creationId xmlns:p14="http://schemas.microsoft.com/office/powerpoint/2010/main" val="242543714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76200"/>
            <a:ext cx="8534400" cy="1143000"/>
          </a:xfrm>
        </p:spPr>
        <p:txBody>
          <a:bodyPr/>
          <a:lstStyle/>
          <a:p>
            <a:pPr algn="l"/>
            <a:r>
              <a:rPr lang="fr-FR" sz="3200" b="1" dirty="0">
                <a:solidFill>
                  <a:srgbClr val="0099FF"/>
                </a:solidFill>
              </a:rPr>
              <a:t>The </a:t>
            </a:r>
            <a:r>
              <a:rPr lang="fr-FR" sz="3200" b="1" dirty="0" err="1">
                <a:solidFill>
                  <a:srgbClr val="0099FF"/>
                </a:solidFill>
              </a:rPr>
              <a:t>Opportunity</a:t>
            </a:r>
            <a:r>
              <a:rPr lang="fr-FR" sz="3200" b="1" dirty="0">
                <a:solidFill>
                  <a:srgbClr val="0099FF"/>
                </a:solidFill>
              </a:rPr>
              <a:t> </a:t>
            </a:r>
            <a:r>
              <a:rPr lang="fr-FR" sz="3200" b="1" dirty="0" smtClean="0">
                <a:solidFill>
                  <a:srgbClr val="0099FF"/>
                </a:solidFill>
              </a:rPr>
              <a:t>(2)</a:t>
            </a:r>
            <a:r>
              <a:rPr lang="fr-FR" sz="2400" b="1" dirty="0">
                <a:solidFill>
                  <a:srgbClr val="0099FF"/>
                </a:solidFill>
              </a:rPr>
              <a:t/>
            </a:r>
            <a:br>
              <a:rPr lang="fr-FR" sz="2400" b="1" dirty="0">
                <a:solidFill>
                  <a:srgbClr val="0099FF"/>
                </a:solidFill>
              </a:rPr>
            </a:br>
            <a:r>
              <a:rPr lang="en-US" sz="2400" b="1" dirty="0" smtClean="0">
                <a:solidFill>
                  <a:srgbClr val="0099FF"/>
                </a:solidFill>
              </a:rPr>
              <a:t>About half of the mobile phone users aged below 30 years,</a:t>
            </a:r>
            <a:endParaRPr lang="fr-FR" sz="2400" b="1" dirty="0" smtClean="0">
              <a:solidFill>
                <a:srgbClr val="0099FF"/>
              </a:solidFill>
            </a:endParaRPr>
          </a:p>
        </p:txBody>
      </p:sp>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t="13071"/>
          <a:stretch>
            <a:fillRect/>
          </a:stretch>
        </p:blipFill>
        <p:spPr bwMode="auto">
          <a:xfrm>
            <a:off x="228600" y="1235075"/>
            <a:ext cx="86106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971800" y="2362200"/>
            <a:ext cx="1066800" cy="533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Oval 7"/>
          <p:cNvSpPr/>
          <p:nvPr/>
        </p:nvSpPr>
        <p:spPr>
          <a:xfrm>
            <a:off x="3505200" y="4495800"/>
            <a:ext cx="533400" cy="650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65285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pPr algn="l"/>
            <a:r>
              <a:rPr lang="fr-FR" sz="3200" b="1" dirty="0">
                <a:solidFill>
                  <a:srgbClr val="0099FF"/>
                </a:solidFill>
              </a:rPr>
              <a:t>The </a:t>
            </a:r>
            <a:r>
              <a:rPr lang="fr-FR" sz="3200" b="1" dirty="0" err="1">
                <a:solidFill>
                  <a:srgbClr val="0099FF"/>
                </a:solidFill>
              </a:rPr>
              <a:t>Opportunity</a:t>
            </a:r>
            <a:r>
              <a:rPr lang="fr-FR" sz="3200" b="1" dirty="0">
                <a:solidFill>
                  <a:srgbClr val="0099FF"/>
                </a:solidFill>
              </a:rPr>
              <a:t> </a:t>
            </a:r>
            <a:r>
              <a:rPr lang="fr-FR" sz="3200" b="1" dirty="0" smtClean="0">
                <a:solidFill>
                  <a:srgbClr val="0099FF"/>
                </a:solidFill>
              </a:rPr>
              <a:t>(3)</a:t>
            </a:r>
            <a:r>
              <a:rPr lang="fr-FR" sz="2800" b="1" dirty="0">
                <a:solidFill>
                  <a:srgbClr val="0099FF"/>
                </a:solidFill>
              </a:rPr>
              <a:t/>
            </a:r>
            <a:br>
              <a:rPr lang="fr-FR" sz="2800" b="1" dirty="0">
                <a:solidFill>
                  <a:srgbClr val="0099FF"/>
                </a:solidFill>
              </a:rPr>
            </a:br>
            <a:r>
              <a:rPr lang="fr-FR" sz="2800" b="1" dirty="0" smtClean="0">
                <a:solidFill>
                  <a:srgbClr val="0099FF"/>
                </a:solidFill>
              </a:rPr>
              <a:t>More </a:t>
            </a:r>
            <a:r>
              <a:rPr lang="fr-FR" sz="2800" b="1" dirty="0" err="1" smtClean="0">
                <a:solidFill>
                  <a:srgbClr val="0099FF"/>
                </a:solidFill>
              </a:rPr>
              <a:t>evidence</a:t>
            </a:r>
            <a:r>
              <a:rPr lang="fr-FR" sz="2800" b="1" dirty="0" smtClean="0">
                <a:solidFill>
                  <a:srgbClr val="0099FF"/>
                </a:solidFill>
              </a:rPr>
              <a:t> of </a:t>
            </a:r>
            <a:r>
              <a:rPr lang="en-US" sz="2800" b="1" dirty="0" smtClean="0">
                <a:solidFill>
                  <a:srgbClr val="0099FF"/>
                </a:solidFill>
              </a:rPr>
              <a:t>Effectiveness </a:t>
            </a:r>
            <a:r>
              <a:rPr lang="en-US" sz="2800" b="1" dirty="0">
                <a:solidFill>
                  <a:srgbClr val="0099FF"/>
                </a:solidFill>
              </a:rPr>
              <a:t>of SMS for Health </a:t>
            </a:r>
            <a:r>
              <a:rPr lang="en-US" sz="2800" b="1" dirty="0" smtClean="0">
                <a:solidFill>
                  <a:srgbClr val="0099FF"/>
                </a:solidFill>
              </a:rPr>
              <a:t>promotion</a:t>
            </a:r>
            <a:endParaRPr lang="fr-FR" sz="2800" dirty="0">
              <a:solidFill>
                <a:srgbClr val="0099FF"/>
              </a:solidFill>
            </a:endParaRPr>
          </a:p>
        </p:txBody>
      </p:sp>
      <p:sp>
        <p:nvSpPr>
          <p:cNvPr id="3" name="Content Placeholder 2"/>
          <p:cNvSpPr>
            <a:spLocks noGrp="1"/>
          </p:cNvSpPr>
          <p:nvPr>
            <p:ph idx="1"/>
          </p:nvPr>
        </p:nvSpPr>
        <p:spPr>
          <a:xfrm>
            <a:off x="152400" y="1524000"/>
            <a:ext cx="8534400" cy="4571999"/>
          </a:xfrm>
        </p:spPr>
        <p:txBody>
          <a:bodyPr>
            <a:noAutofit/>
          </a:bodyPr>
          <a:lstStyle/>
          <a:p>
            <a:r>
              <a:rPr lang="en-GB" dirty="0" smtClean="0"/>
              <a:t>Increasing </a:t>
            </a:r>
            <a:r>
              <a:rPr lang="en-GB" dirty="0"/>
              <a:t>evidence from recent experiences are supporting effectiveness of using SMS as catalyst for HIV education, and broader health </a:t>
            </a:r>
            <a:r>
              <a:rPr lang="en-GB" dirty="0" smtClean="0"/>
              <a:t>promotion among adolescents and youths, </a:t>
            </a:r>
          </a:p>
          <a:p>
            <a:pPr lvl="1"/>
            <a:r>
              <a:rPr lang="en-GB" sz="2400" dirty="0" smtClean="0"/>
              <a:t>Significant </a:t>
            </a:r>
            <a:r>
              <a:rPr lang="en-GB" sz="2400" dirty="0"/>
              <a:t>change on level of knowledge, </a:t>
            </a:r>
            <a:endParaRPr lang="en-GB" sz="2400" dirty="0" smtClean="0"/>
          </a:p>
          <a:p>
            <a:pPr lvl="1"/>
            <a:r>
              <a:rPr lang="en-GB" sz="2400" dirty="0" smtClean="0"/>
              <a:t>Adoption </a:t>
            </a:r>
            <a:r>
              <a:rPr lang="en-GB" sz="2400" dirty="0"/>
              <a:t>of safer reproductive health and sexual behaviours including reducing sexual </a:t>
            </a:r>
            <a:r>
              <a:rPr lang="en-GB" sz="2400" dirty="0" smtClean="0"/>
              <a:t>partners, </a:t>
            </a:r>
          </a:p>
          <a:p>
            <a:pPr lvl="1"/>
            <a:r>
              <a:rPr lang="en-GB" sz="2400" dirty="0" smtClean="0"/>
              <a:t>Increased </a:t>
            </a:r>
            <a:r>
              <a:rPr lang="en-GB" sz="2400" dirty="0"/>
              <a:t>uptake of condom </a:t>
            </a:r>
            <a:r>
              <a:rPr lang="en-GB" sz="2400" dirty="0" smtClean="0"/>
              <a:t>use, </a:t>
            </a:r>
            <a:r>
              <a:rPr lang="en-GB" sz="2400" dirty="0"/>
              <a:t>and uptake of STI/HIV test. </a:t>
            </a:r>
            <a:endParaRPr lang="en-GB" sz="2400" dirty="0" smtClean="0"/>
          </a:p>
        </p:txBody>
      </p:sp>
      <p:sp>
        <p:nvSpPr>
          <p:cNvPr id="4" name="Rectangle 3"/>
          <p:cNvSpPr/>
          <p:nvPr/>
        </p:nvSpPr>
        <p:spPr>
          <a:xfrm>
            <a:off x="0" y="5181600"/>
            <a:ext cx="9144000" cy="1101840"/>
          </a:xfrm>
          <a:prstGeom prst="rect">
            <a:avLst/>
          </a:prstGeom>
        </p:spPr>
        <p:txBody>
          <a:bodyPr wrap="square">
            <a:spAutoFit/>
          </a:bodyPr>
          <a:lstStyle/>
          <a:p>
            <a:pPr marL="114300" lvl="0" indent="-114300">
              <a:spcBef>
                <a:spcPct val="20000"/>
              </a:spcBef>
              <a:buFont typeface="Arial" charset="0"/>
              <a:buChar char="•"/>
            </a:pPr>
            <a:r>
              <a:rPr lang="en-US" sz="900" dirty="0">
                <a:solidFill>
                  <a:prstClr val="black"/>
                </a:solidFill>
                <a:latin typeface="Calibri"/>
              </a:rPr>
              <a:t>Megan S C Lim, Jane S Hocking, et al</a:t>
            </a:r>
            <a:r>
              <a:rPr lang="en-US" sz="1000" dirty="0">
                <a:solidFill>
                  <a:prstClr val="black"/>
                </a:solidFill>
                <a:latin typeface="Calibri"/>
              </a:rPr>
              <a:t>. </a:t>
            </a:r>
            <a:r>
              <a:rPr lang="en-US" sz="1000" b="1" dirty="0">
                <a:solidFill>
                  <a:prstClr val="black"/>
                </a:solidFill>
                <a:latin typeface="Calibri"/>
              </a:rPr>
              <a:t>Impact of text and email messaging on the sexual health of young people: a </a:t>
            </a:r>
            <a:r>
              <a:rPr lang="en-US" sz="1000" b="1" dirty="0" err="1">
                <a:solidFill>
                  <a:prstClr val="black"/>
                </a:solidFill>
                <a:latin typeface="Calibri"/>
              </a:rPr>
              <a:t>randomised</a:t>
            </a:r>
            <a:r>
              <a:rPr lang="en-US" sz="1000" b="1" dirty="0">
                <a:solidFill>
                  <a:prstClr val="black"/>
                </a:solidFill>
                <a:latin typeface="Calibri"/>
              </a:rPr>
              <a:t> controlled trial</a:t>
            </a:r>
            <a:r>
              <a:rPr lang="en-US" sz="900" b="1" dirty="0">
                <a:solidFill>
                  <a:prstClr val="black"/>
                </a:solidFill>
                <a:latin typeface="Calibri"/>
              </a:rPr>
              <a:t>,</a:t>
            </a:r>
            <a:r>
              <a:rPr lang="en-US" sz="900" dirty="0">
                <a:solidFill>
                  <a:prstClr val="black"/>
                </a:solidFill>
                <a:latin typeface="Calibri"/>
              </a:rPr>
              <a:t> J </a:t>
            </a:r>
            <a:r>
              <a:rPr lang="en-US" sz="900" dirty="0" err="1">
                <a:solidFill>
                  <a:prstClr val="black"/>
                </a:solidFill>
                <a:latin typeface="Calibri"/>
              </a:rPr>
              <a:t>Epidemiol</a:t>
            </a:r>
            <a:r>
              <a:rPr lang="en-US" sz="900" dirty="0">
                <a:solidFill>
                  <a:prstClr val="black"/>
                </a:solidFill>
                <a:latin typeface="Calibri"/>
              </a:rPr>
              <a:t> Community Health 2012;66:69e74. doi:10.1136/jech.2009.100396</a:t>
            </a:r>
            <a:endParaRPr lang="fr-FR" sz="900" dirty="0">
              <a:solidFill>
                <a:prstClr val="black"/>
              </a:solidFill>
              <a:latin typeface="Calibri"/>
            </a:endParaRPr>
          </a:p>
          <a:p>
            <a:pPr marL="114300" lvl="0" indent="-114300">
              <a:spcBef>
                <a:spcPct val="20000"/>
              </a:spcBef>
              <a:buFont typeface="Arial" charset="0"/>
              <a:buChar char="•"/>
            </a:pPr>
            <a:r>
              <a:rPr lang="en-US" sz="900" dirty="0">
                <a:solidFill>
                  <a:prstClr val="black"/>
                </a:solidFill>
                <a:latin typeface="Calibri"/>
              </a:rPr>
              <a:t>Kelly L. </a:t>
            </a:r>
            <a:r>
              <a:rPr lang="en-US" sz="900" dirty="0" err="1">
                <a:solidFill>
                  <a:prstClr val="black"/>
                </a:solidFill>
                <a:latin typeface="Calibri"/>
              </a:rPr>
              <a:t>L'Engle</a:t>
            </a:r>
            <a:r>
              <a:rPr lang="en-US" sz="900" dirty="0">
                <a:solidFill>
                  <a:prstClr val="black"/>
                </a:solidFill>
                <a:latin typeface="Calibri"/>
              </a:rPr>
              <a:t>, Heather L. </a:t>
            </a:r>
            <a:r>
              <a:rPr lang="en-US" sz="900" dirty="0" err="1">
                <a:solidFill>
                  <a:prstClr val="black"/>
                </a:solidFill>
                <a:latin typeface="Calibri"/>
              </a:rPr>
              <a:t>Vahdat</a:t>
            </a:r>
            <a:r>
              <a:rPr lang="en-US" sz="900" dirty="0">
                <a:solidFill>
                  <a:prstClr val="black"/>
                </a:solidFill>
                <a:latin typeface="Calibri"/>
              </a:rPr>
              <a:t>, Elizabeth </a:t>
            </a:r>
            <a:r>
              <a:rPr lang="en-US" sz="900" dirty="0" err="1">
                <a:solidFill>
                  <a:prstClr val="black"/>
                </a:solidFill>
                <a:latin typeface="Calibri"/>
              </a:rPr>
              <a:t>Ndakidemi</a:t>
            </a:r>
            <a:r>
              <a:rPr lang="en-US" sz="900" dirty="0">
                <a:solidFill>
                  <a:prstClr val="black"/>
                </a:solidFill>
                <a:latin typeface="Calibri"/>
              </a:rPr>
              <a:t> et al. </a:t>
            </a:r>
            <a:r>
              <a:rPr lang="en-US" sz="1000" b="1" dirty="0">
                <a:solidFill>
                  <a:prstClr val="black"/>
                </a:solidFill>
                <a:latin typeface="Calibri"/>
              </a:rPr>
              <a:t>Evaluating feasibility, reach and potential impact of a text message family planning information service in Tanzania</a:t>
            </a:r>
            <a:r>
              <a:rPr lang="en-US" sz="900" dirty="0">
                <a:solidFill>
                  <a:prstClr val="black"/>
                </a:solidFill>
                <a:latin typeface="Calibri"/>
              </a:rPr>
              <a:t>, Contraception (2012) (in-press)</a:t>
            </a:r>
            <a:endParaRPr lang="fr-FR" sz="900" dirty="0">
              <a:solidFill>
                <a:prstClr val="black"/>
              </a:solidFill>
              <a:latin typeface="Calibri"/>
            </a:endParaRPr>
          </a:p>
          <a:p>
            <a:pPr marL="114300" lvl="0" indent="-114300">
              <a:spcBef>
                <a:spcPct val="20000"/>
              </a:spcBef>
              <a:buFont typeface="Arial" charset="0"/>
              <a:buChar char="•"/>
            </a:pPr>
            <a:r>
              <a:rPr lang="en-GB" sz="900" dirty="0">
                <a:solidFill>
                  <a:prstClr val="black"/>
                </a:solidFill>
                <a:latin typeface="Calibri"/>
              </a:rPr>
              <a:t>Gold et al. </a:t>
            </a:r>
            <a:r>
              <a:rPr lang="en-GB" sz="1000" b="1" dirty="0">
                <a:solidFill>
                  <a:prstClr val="black"/>
                </a:solidFill>
                <a:latin typeface="Calibri"/>
              </a:rPr>
              <a:t>Determining the Impact of Text Messaging for Sexual Health Promotion to Young People</a:t>
            </a:r>
            <a:r>
              <a:rPr lang="en-GB" sz="900" b="1" dirty="0">
                <a:solidFill>
                  <a:prstClr val="black"/>
                </a:solidFill>
                <a:latin typeface="Calibri"/>
              </a:rPr>
              <a:t>. Sexually Transmitted Diseases</a:t>
            </a:r>
            <a:r>
              <a:rPr lang="en-GB" sz="900" dirty="0">
                <a:solidFill>
                  <a:prstClr val="black"/>
                </a:solidFill>
                <a:latin typeface="Calibri"/>
              </a:rPr>
              <a:t> ; Volume 38, Number 4, April 2011</a:t>
            </a:r>
            <a:endParaRPr lang="fr-FR" sz="900" dirty="0">
              <a:solidFill>
                <a:prstClr val="black"/>
              </a:solidFill>
              <a:latin typeface="Calibri"/>
            </a:endParaRPr>
          </a:p>
          <a:p>
            <a:pPr marL="114300" lvl="0" indent="-114300">
              <a:spcBef>
                <a:spcPct val="20000"/>
              </a:spcBef>
              <a:buFont typeface="Arial" charset="0"/>
              <a:buChar char="•"/>
            </a:pPr>
            <a:r>
              <a:rPr lang="en-US" sz="900" dirty="0">
                <a:solidFill>
                  <a:prstClr val="black"/>
                </a:solidFill>
                <a:latin typeface="Calibri"/>
              </a:rPr>
              <a:t>J. Gold1,2*, C. K. Aitken, et al. </a:t>
            </a:r>
            <a:r>
              <a:rPr lang="en-US" sz="1000" b="1" dirty="0">
                <a:solidFill>
                  <a:prstClr val="black"/>
                </a:solidFill>
                <a:latin typeface="Calibri"/>
              </a:rPr>
              <a:t>Mobile advertising to promote safer sex and sun safety</a:t>
            </a:r>
            <a:r>
              <a:rPr lang="en-US" sz="900" dirty="0">
                <a:solidFill>
                  <a:prstClr val="black"/>
                </a:solidFill>
                <a:latin typeface="Calibri"/>
              </a:rPr>
              <a:t>, Health Education Research, March 29, 2011</a:t>
            </a:r>
            <a:endParaRPr lang="fr-FR" sz="900" dirty="0">
              <a:solidFill>
                <a:prstClr val="black"/>
              </a:solidFill>
              <a:latin typeface="Calibri"/>
            </a:endParaRPr>
          </a:p>
        </p:txBody>
      </p:sp>
    </p:spTree>
    <p:extLst>
      <p:ext uri="{BB962C8B-B14F-4D97-AF65-F5344CB8AC3E}">
        <p14:creationId xmlns:p14="http://schemas.microsoft.com/office/powerpoint/2010/main" val="1095162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Palatino"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Palatino" pitchFamily="18"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Palatino"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Palatino"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Palatino"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Palatino"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Palatino"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Palatino"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Palatino"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Palatino" pitchFamily="18"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UNICEF pres template</Template>
  <TotalTime>78486</TotalTime>
  <Words>3848</Words>
  <Application>Microsoft Office PowerPoint</Application>
  <PresentationFormat>On-screen Show (4:3)</PresentationFormat>
  <Paragraphs>382</Paragraphs>
  <Slides>31</Slides>
  <Notes>13</Notes>
  <HiddenSlides>0</HiddenSlides>
  <MMClips>0</MMClips>
  <ScaleCrop>false</ScaleCrop>
  <HeadingPairs>
    <vt:vector size="4" baseType="variant">
      <vt:variant>
        <vt:lpstr>Theme</vt:lpstr>
      </vt:variant>
      <vt:variant>
        <vt:i4>13</vt:i4>
      </vt:variant>
      <vt:variant>
        <vt:lpstr>Slide Titles</vt:lpstr>
      </vt:variant>
      <vt:variant>
        <vt:i4>31</vt:i4>
      </vt:variant>
    </vt:vector>
  </HeadingPairs>
  <TitlesOfParts>
    <vt:vector size="44" baseType="lpstr">
      <vt:lpstr>4_Custom Design</vt:lpstr>
      <vt:lpstr>5_Custom Design</vt:lpstr>
      <vt:lpstr>6_Custom Design</vt:lpstr>
      <vt:lpstr>1_Default Design</vt:lpstr>
      <vt:lpstr>1_Custom Design</vt:lpstr>
      <vt:lpstr>2_Custom Design</vt:lpstr>
      <vt:lpstr>Custom Design</vt:lpstr>
      <vt:lpstr>2_Default Design</vt:lpstr>
      <vt:lpstr>3_Default Design</vt:lpstr>
      <vt:lpstr>4_Default Design</vt:lpstr>
      <vt:lpstr>Office Theme</vt:lpstr>
      <vt:lpstr>1_Office Theme</vt:lpstr>
      <vt:lpstr>3_Office Theme</vt:lpstr>
      <vt:lpstr>PowerPoint Presentation</vt:lpstr>
      <vt:lpstr>Outline</vt:lpstr>
      <vt:lpstr>The Issue (1) - 40% of new HIV infections occur among Adolescents and youths (A&amp;Y) aged 15-24 years. - 3 HIV infections per hour; 72 per day; and 27,000 per year among A&amp;Y (15-24 years)</vt:lpstr>
      <vt:lpstr>The Issue (2) Slow progress in achieving HIV Prevention Priority Results for A&amp;Y in Zambia</vt:lpstr>
      <vt:lpstr>The Issue (3) Major bottlenecks -Limited transfer of knowledge and skills from teachers to adolescents (12-15 yrs) – SACMEQ III 2009 (ZAMBIA)</vt:lpstr>
      <vt:lpstr>The Opportunity (1) Rapid growth in Mobile Phone Penetration, </vt:lpstr>
      <vt:lpstr>Zambia Demographic profile 3.8 million youths (15-30), about 50% males (2012 estimates)</vt:lpstr>
      <vt:lpstr>The Opportunity (2) About half of the mobile phone users aged below 30 years,</vt:lpstr>
      <vt:lpstr>The Opportunity (3) More evidence of Effectiveness of SMS for Health promotion</vt:lpstr>
      <vt:lpstr>Idea: Proposed solution  Zambia-Ureport: Strategic Objectives</vt:lpstr>
      <vt:lpstr>Design Workshop- Zambia U-Report, Oct 17-19th 2012</vt:lpstr>
      <vt:lpstr>Business Case (1) Zambia U-Report: Results Chain</vt:lpstr>
      <vt:lpstr>Business Case (2) Zambia U-Report: Programmes Modules</vt:lpstr>
      <vt:lpstr>Zambia Ureport  Opt-in/Voluntary Registration by SMS</vt:lpstr>
      <vt:lpstr>PowerPoint Presentation</vt:lpstr>
      <vt:lpstr>PowerPoint Presentation</vt:lpstr>
      <vt:lpstr>SMS Counselor Web-interface</vt:lpstr>
      <vt:lpstr>High Level Action Plan Timeline : Zambia U-Report for HIV Response among A&amp;Y through SMS (2012-2017)</vt:lpstr>
      <vt:lpstr>Securing High Level Commitment (1)  Official launch Kitwe (Copperbelt), Dec 1st, 2012 on World AIDS Day </vt:lpstr>
      <vt:lpstr>Securing High Level Commitment (2)  Official launch Lusaka, March 7th, 2013 on National Youth Day </vt:lpstr>
      <vt:lpstr>Documenting 6 months RESULTS – </vt:lpstr>
      <vt:lpstr>7,236 Ureporters; 62% of them engaged 17,755 SMS with the SMS counselors; </vt:lpstr>
      <vt:lpstr>Ureporters Registration profile by sex and age, Dec 1st 2012-June 3rd 2013, Zambia (n=7,236)</vt:lpstr>
      <vt:lpstr>Module 1- Knowledge Bank Top 6 thematic issues from Ureporters SMS counseling Analysis of 13,000 SMS from Ureporters (Dec 2012-May 2013), </vt:lpstr>
      <vt:lpstr>Module 2- Poll/Campaign Application to the HTC campaign (June 2013)</vt:lpstr>
      <vt:lpstr>Module 2- Poll/Campaign  Application to the VMMC demand Creation</vt:lpstr>
      <vt:lpstr>PowerPoint Presentation</vt:lpstr>
      <vt:lpstr>PowerPoint Presentation</vt:lpstr>
      <vt:lpstr>Zambia Ureport – T4D for HIV and Young people  Key functions for planning, implementation, M&amp;E and coordination</vt:lpstr>
      <vt:lpstr>Illustration of the Zambia Ureport - Core functions for planning, implementation, M&amp;E, and Coordination</vt:lpstr>
      <vt:lpstr>PowerPoint Presentation</vt:lpstr>
    </vt:vector>
  </TitlesOfParts>
  <Company>United Nations Children's Fund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Zambia Ureport</dc:title>
  <dc:creator>Landry Tsague</dc:creator>
  <cp:lastModifiedBy>UNICEF</cp:lastModifiedBy>
  <cp:revision>792</cp:revision>
  <cp:lastPrinted>2013-01-16T11:03:12Z</cp:lastPrinted>
  <dcterms:created xsi:type="dcterms:W3CDTF">2008-07-01T09:05:09Z</dcterms:created>
  <dcterms:modified xsi:type="dcterms:W3CDTF">2013-06-19T15:44:52Z</dcterms:modified>
</cp:coreProperties>
</file>